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4" r:id="rId3"/>
    <p:sldMasterId id="2147483687" r:id="rId4"/>
    <p:sldMasterId id="2147483700" r:id="rId5"/>
    <p:sldMasterId id="2147483702" r:id="rId6"/>
  </p:sldMasterIdLst>
  <p:notesMasterIdLst>
    <p:notesMasterId r:id="rId40"/>
  </p:notesMasterIdLst>
  <p:sldIdLst>
    <p:sldId id="256" r:id="rId7"/>
    <p:sldId id="355" r:id="rId8"/>
    <p:sldId id="257" r:id="rId9"/>
    <p:sldId id="356" r:id="rId10"/>
    <p:sldId id="357" r:id="rId11"/>
    <p:sldId id="358" r:id="rId12"/>
    <p:sldId id="360" r:id="rId13"/>
    <p:sldId id="361" r:id="rId14"/>
    <p:sldId id="359" r:id="rId15"/>
    <p:sldId id="365" r:id="rId16"/>
    <p:sldId id="362" r:id="rId17"/>
    <p:sldId id="366" r:id="rId18"/>
    <p:sldId id="375" r:id="rId19"/>
    <p:sldId id="374" r:id="rId20"/>
    <p:sldId id="258" r:id="rId21"/>
    <p:sldId id="259" r:id="rId22"/>
    <p:sldId id="372" r:id="rId23"/>
    <p:sldId id="368" r:id="rId24"/>
    <p:sldId id="376" r:id="rId25"/>
    <p:sldId id="367" r:id="rId26"/>
    <p:sldId id="377" r:id="rId27"/>
    <p:sldId id="373" r:id="rId28"/>
    <p:sldId id="265" r:id="rId29"/>
    <p:sldId id="262" r:id="rId30"/>
    <p:sldId id="263" r:id="rId31"/>
    <p:sldId id="261" r:id="rId32"/>
    <p:sldId id="264" r:id="rId33"/>
    <p:sldId id="266" r:id="rId34"/>
    <p:sldId id="378" r:id="rId35"/>
    <p:sldId id="379" r:id="rId36"/>
    <p:sldId id="380" r:id="rId37"/>
    <p:sldId id="381" r:id="rId38"/>
    <p:sldId id="382"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33"/>
    <a:srgbClr val="C33A1F"/>
    <a:srgbClr val="0000CC"/>
    <a:srgbClr val="9EFF29"/>
    <a:srgbClr val="FF2549"/>
    <a:srgbClr val="003635"/>
    <a:srgbClr val="D6370C"/>
    <a:srgbClr val="1D3A00"/>
    <a:srgbClr val="FF856D"/>
    <a:srgbClr val="005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39301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59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9825" y="3392128"/>
            <a:ext cx="7388941" cy="1246241"/>
          </a:xfrm>
          <a:noFill/>
          <a:effectLst>
            <a:outerShdw blurRad="50800" dist="38100" dir="2700000" algn="tl" rotWithShape="0">
              <a:prstClr val="black">
                <a:alpha val="40000"/>
              </a:prstClr>
            </a:outerShdw>
          </a:effectLst>
        </p:spPr>
        <p:txBody>
          <a:bodyPr>
            <a:normAutofit/>
          </a:bodyPr>
          <a:lstStyle>
            <a:lvl1pPr algn="l">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9826" y="2219633"/>
            <a:ext cx="7382308" cy="678426"/>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1425" y="1655520"/>
            <a:ext cx="626090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4" y="3793390"/>
            <a:ext cx="8093365" cy="610820"/>
          </a:xfrm>
        </p:spPr>
        <p:txBody>
          <a:bodyPr>
            <a:normAutofit/>
          </a:bodyPr>
          <a:lstStyle>
            <a:lvl1pPr marL="0" indent="0" algn="r">
              <a:buNone/>
              <a:defRPr sz="2800" b="0" i="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84465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49893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7406"/>
            <a:ext cx="6260905" cy="335835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6201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9570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65544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43020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3646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128473"/>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098756"/>
            <a:ext cx="8246070" cy="367972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51933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86110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12208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32388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C1B04D13-C884-4E4D-85F8-5A1F19D648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66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92826" y="2352366"/>
            <a:ext cx="7005484" cy="1496963"/>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16739" y="1224114"/>
            <a:ext cx="7382308"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617308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90705"/>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27356"/>
            <a:ext cx="8246070" cy="345112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41778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1762" y="318046"/>
            <a:ext cx="6489566"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97510" y="1069258"/>
            <a:ext cx="6511411" cy="361923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62511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7083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8849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319" y="318046"/>
            <a:ext cx="6291133"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79322" y="1069258"/>
            <a:ext cx="6312310" cy="3619239"/>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7" y="242150"/>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77641"/>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50038"/>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77641"/>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50038"/>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28191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82436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3400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25202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004117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09989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36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97405"/>
            <a:ext cx="763525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2571750"/>
            <a:ext cx="7940481" cy="610820"/>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41428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91623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0570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566315" cy="572644"/>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4" y="1044700"/>
            <a:ext cx="6566315"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5435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743263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7204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7940659"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481109"/>
            <a:ext cx="4040188" cy="479822"/>
          </a:xfrm>
        </p:spPr>
        <p:txBody>
          <a:bodyPr anchor="b"/>
          <a:lstStyle>
            <a:lvl1pPr marL="0" indent="0" algn="ctr">
              <a:buNone/>
              <a:defRPr sz="2400" b="1">
                <a:solidFill>
                  <a:schemeClr val="accent6">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60930"/>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481109"/>
            <a:ext cx="4041775" cy="479822"/>
          </a:xfrm>
        </p:spPr>
        <p:txBody>
          <a:bodyPr anchor="b"/>
          <a:lstStyle>
            <a:lvl1pPr marL="0" indent="0" algn="ctr">
              <a:buNone/>
              <a:defRPr sz="2400" b="1">
                <a:solidFill>
                  <a:schemeClr val="accent6">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60930"/>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29142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9853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97293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11149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618386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395450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26005C90-ED64-4253-A15A-9B03AF885C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436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3570864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6A44-4A6A-4AC8-B468-0FA81D9A07A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AAAFD4-D79F-40D4-A417-A15DB496622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68D3C4A-C027-431F-A1E4-F33C0EBCD802}"/>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E972B9A8-C9C7-4972-987F-6422329BB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192C-5951-4FB8-B557-A2237881B91E}"/>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58843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72F1-599A-40D0-B7DB-0E0B7C231F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E6DDE-36E0-4049-B8E8-32B336443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5E538-7F3F-479D-8052-35F83F4E96E8}"/>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B4256527-F3B2-4F8B-AF3B-6B00D33FF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A9089-8244-4C1C-97C8-5A6A77D22023}"/>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7037097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8ED5-113C-46A5-8F56-5315550AAA0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9E9A505-9DE3-407E-9AF1-3D9B3A94742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BEDB0B-8C96-4966-863B-CC2AD8840237}"/>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871E4FB9-C4B2-403B-88C2-85234DBA8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D8781-F14D-4305-8EB0-3CB5E6E0AC51}"/>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560891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D067-7C8E-4B8A-95AF-FB255BD99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E71E2-10E4-4895-BABF-2B0357F64DF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27DC8-3E88-4D50-9E7F-0253CDC2920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C9742-2FD9-48A8-972B-BB13EC68BFBD}"/>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6" name="Footer Placeholder 5">
            <a:extLst>
              <a:ext uri="{FF2B5EF4-FFF2-40B4-BE49-F238E27FC236}">
                <a16:creationId xmlns:a16="http://schemas.microsoft.com/office/drawing/2014/main" id="{942FF117-D893-4520-BBDA-BAB0015C8A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66042-63C2-48FD-B42B-62B9D558C66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4786797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8876-3A24-4CBF-B120-F7643C22F17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D4C629-953D-418A-85A4-B8A5CA91855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F36894F-E12A-43AE-A05D-491379101B7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1A1024-5E13-4AC2-B084-66FEF662EF5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A6473E-6E47-43EF-B2D3-3C157B014CF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14A391-2A81-45B7-81B6-4C5C06CAFD39}"/>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8" name="Footer Placeholder 7">
            <a:extLst>
              <a:ext uri="{FF2B5EF4-FFF2-40B4-BE49-F238E27FC236}">
                <a16:creationId xmlns:a16="http://schemas.microsoft.com/office/drawing/2014/main" id="{CD49DAFB-5FC9-4BF8-A90E-689B7D160D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15ACF3-BCA0-463E-BF2D-9D5992A4B6A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4170819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0626-C9F9-457C-9358-C6D9E31530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823482-9519-487A-BE2E-090352CCF394}"/>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4" name="Footer Placeholder 3">
            <a:extLst>
              <a:ext uri="{FF2B5EF4-FFF2-40B4-BE49-F238E27FC236}">
                <a16:creationId xmlns:a16="http://schemas.microsoft.com/office/drawing/2014/main" id="{3D9C5D3D-B631-4500-B925-CED8D10A44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03920F-F5AB-4F24-A137-E2E7514D53F2}"/>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652312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875CE-7C14-4B93-B8B2-9CE1101ABF54}"/>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3" name="Footer Placeholder 2">
            <a:extLst>
              <a:ext uri="{FF2B5EF4-FFF2-40B4-BE49-F238E27FC236}">
                <a16:creationId xmlns:a16="http://schemas.microsoft.com/office/drawing/2014/main" id="{DBB675C8-9169-4724-BB5C-10B38A28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ADFB4C-E2F0-4B3E-B9A0-D30D1C534742}"/>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790286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F2C-D68D-4FFD-8964-A0D0A089EDB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D933241-2D91-434F-8373-AB126A5BDDE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8C3303-9C05-4F79-B29C-DA71F2984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4CC94-2989-4F6F-9AB3-F4CF9B3DAFE9}"/>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6" name="Footer Placeholder 5">
            <a:extLst>
              <a:ext uri="{FF2B5EF4-FFF2-40B4-BE49-F238E27FC236}">
                <a16:creationId xmlns:a16="http://schemas.microsoft.com/office/drawing/2014/main" id="{DEB0ACC2-DADA-41BA-849F-24C6E07D71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50E8-C8BC-4685-9D2D-B96B422E9827}"/>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9867386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2543-3482-440B-9448-6A8DE22B163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F947A3B-61E9-44BA-9D75-9C929FAF319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FBDEE4-1B6D-4CA2-A5AD-7136606E3B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5D43D04-E3AF-4CFE-B97C-DCE955ACEDDD}"/>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6" name="Footer Placeholder 5">
            <a:extLst>
              <a:ext uri="{FF2B5EF4-FFF2-40B4-BE49-F238E27FC236}">
                <a16:creationId xmlns:a16="http://schemas.microsoft.com/office/drawing/2014/main" id="{439B6C55-64D8-40F3-980C-98220320A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91AD0-A8F1-485D-B898-D9E4C7A2EBF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902824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B6A7-07A0-4F55-BFB4-F966F40089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A68020-F873-43D0-AF0E-3060895B80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46B53-039E-492A-A2E9-44D90D1944C0}"/>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CD3BDED8-D3F5-45A7-A80C-F35834E55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720F1-DC24-4215-83E9-1F47C15E064A}"/>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3544077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124163"/>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44166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1914062"/>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44166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1914062"/>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1A290-F13C-438F-BB0E-9F10AEE2D9D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5745E6-99C6-4146-A249-27C194B58AE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9A87D-FBB9-44A3-B59F-AA6486AC2498}"/>
              </a:ext>
            </a:extLst>
          </p:cNvPr>
          <p:cNvSpPr>
            <a:spLocks noGrp="1"/>
          </p:cNvSpPr>
          <p:nvPr>
            <p:ph type="dt" sz="half" idx="10"/>
          </p:nvPr>
        </p:nvSpPr>
        <p:spPr/>
        <p:txBody>
          <a:body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6601C6F2-B1A3-46C8-B73C-C076BBF87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D2E4E-8F1A-4AF0-9357-BD9F7EFA6E1B}"/>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2149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1.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5.xml"/><Relationship Id="rId1" Type="http://schemas.openxmlformats.org/officeDocument/2006/relationships/slideLayout" Target="../slideLayouts/slideLayout49.xml"/><Relationship Id="rId4" Type="http://schemas.openxmlformats.org/officeDocument/2006/relationships/hyperlink" Target="http://www.presentationgo.com/"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0D07D83C-363B-4338-B99E-91525119F2FF}"/>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1905682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3599652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3E27E6E7-689E-4538-BDA0-3E8CAA5893F7}"/>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315433489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2491"/>
            <a:ext cx="1225058" cy="482192"/>
            <a:chOff x="-2096383" y="21447"/>
            <a:chExt cx="1633411" cy="642922"/>
          </a:xfrm>
        </p:grpSpPr>
        <p:sp>
          <p:nvSpPr>
            <p:cNvPr id="15" name="TextBox 14"/>
            <p:cNvSpPr txBox="1"/>
            <p:nvPr userDrawn="1"/>
          </p:nvSpPr>
          <p:spPr>
            <a:xfrm>
              <a:off x="-2096383" y="21447"/>
              <a:ext cx="427896"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09" y="387370"/>
              <a:ext cx="539037"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293944" cy="219291"/>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4" tooltip="PresentationGo!"/>
              </a:rPr>
              <a:t>presentationgo.com</a:t>
            </a:r>
            <a:endParaRPr lang="en-US" sz="825" dirty="0"/>
          </a:p>
        </p:txBody>
      </p:sp>
    </p:spTree>
    <p:extLst>
      <p:ext uri="{BB962C8B-B14F-4D97-AF65-F5344CB8AC3E}">
        <p14:creationId xmlns:p14="http://schemas.microsoft.com/office/powerpoint/2010/main" val="2703577259"/>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1B3C47-F3CD-471E-A414-1E3C721C8D5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ACC1C4-F236-4998-AB98-9BBD01A0D7A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228F5-4722-45E3-BB46-6EADD02A278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9C4365B-3849-4D87-9EC0-F7ACB06AF58B}" type="datetimeFigureOut">
              <a:rPr lang="en-US" smtClean="0"/>
              <a:t>5/25/22</a:t>
            </a:fld>
            <a:endParaRPr lang="en-US"/>
          </a:p>
        </p:txBody>
      </p:sp>
      <p:sp>
        <p:nvSpPr>
          <p:cNvPr id="5" name="Footer Placeholder 4">
            <a:extLst>
              <a:ext uri="{FF2B5EF4-FFF2-40B4-BE49-F238E27FC236}">
                <a16:creationId xmlns:a16="http://schemas.microsoft.com/office/drawing/2014/main" id="{40B1AEF8-347C-49ED-A58B-B9F3160F75F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D2A405-1B1F-4FC4-8EC7-F4B1DC5D1F1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37B701-46E7-4ACC-BE48-07B0A33B7DC7}" type="slidenum">
              <a:rPr lang="en-US" smtClean="0"/>
              <a:t>‹#›</a:t>
            </a:fld>
            <a:endParaRPr lang="en-US"/>
          </a:p>
        </p:txBody>
      </p:sp>
    </p:spTree>
    <p:extLst>
      <p:ext uri="{BB962C8B-B14F-4D97-AF65-F5344CB8AC3E}">
        <p14:creationId xmlns:p14="http://schemas.microsoft.com/office/powerpoint/2010/main" val="30808720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50.xml"/><Relationship Id="rId1" Type="http://schemas.openxmlformats.org/officeDocument/2006/relationships/vmlDrawing" Target="../drawings/vmlDrawing1.v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45690" y="3399500"/>
            <a:ext cx="2042235" cy="344364"/>
          </a:xfrm>
        </p:spPr>
        <p:txBody>
          <a:bodyPr>
            <a:normAutofit fontScale="90000"/>
          </a:bodyPr>
          <a:lstStyle/>
          <a:p>
            <a:r>
              <a:rPr lang="en-US" sz="2000" dirty="0"/>
              <a:t>SUBMITTED BY </a:t>
            </a:r>
            <a:br>
              <a:rPr lang="en-US" sz="2000" dirty="0"/>
            </a:br>
            <a:r>
              <a:rPr lang="en-US" sz="2000" dirty="0"/>
              <a:t>	-THILAK-</a:t>
            </a:r>
          </a:p>
        </p:txBody>
      </p:sp>
      <p:sp>
        <p:nvSpPr>
          <p:cNvPr id="3" name="Subtitle 2"/>
          <p:cNvSpPr>
            <a:spLocks noGrp="1"/>
          </p:cNvSpPr>
          <p:nvPr>
            <p:ph type="subTitle" idx="1"/>
          </p:nvPr>
        </p:nvSpPr>
        <p:spPr>
          <a:xfrm>
            <a:off x="253365" y="149009"/>
            <a:ext cx="7027605" cy="523851"/>
          </a:xfrm>
        </p:spPr>
        <p:txBody>
          <a:bodyPr>
            <a:normAutofit fontScale="85000" lnSpcReduction="10000"/>
          </a:bodyPr>
          <a:lstStyle/>
          <a:p>
            <a:r>
              <a:rPr lang="en-US" dirty="0"/>
              <a:t>MARKETING AND RETAIL ANALYTICS – MILESTONE - 1 </a:t>
            </a:r>
          </a:p>
        </p:txBody>
      </p:sp>
      <p:sp>
        <p:nvSpPr>
          <p:cNvPr id="4" name="Title 1">
            <a:extLst>
              <a:ext uri="{FF2B5EF4-FFF2-40B4-BE49-F238E27FC236}">
                <a16:creationId xmlns:a16="http://schemas.microsoft.com/office/drawing/2014/main" id="{046BF6D3-8108-F445-95FA-F13363042FF0}"/>
              </a:ext>
            </a:extLst>
          </p:cNvPr>
          <p:cNvSpPr txBox="1">
            <a:spLocks/>
          </p:cNvSpPr>
          <p:nvPr/>
        </p:nvSpPr>
        <p:spPr>
          <a:xfrm>
            <a:off x="1" y="4121243"/>
            <a:ext cx="4166558" cy="68367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lnSpcReduction="10000"/>
          </a:bodyPr>
          <a:lstStyle>
            <a:lvl1pPr algn="l" defTabSz="914400" rtl="0" eaLnBrk="1" latinLnBrk="0" hangingPunct="1">
              <a:spcBef>
                <a:spcPct val="0"/>
              </a:spcBef>
              <a:buNone/>
              <a:defRPr sz="3600" kern="1200">
                <a:solidFill>
                  <a:srgbClr val="0070C0"/>
                </a:solidFill>
                <a:latin typeface="+mj-lt"/>
                <a:ea typeface="+mj-ea"/>
                <a:cs typeface="+mj-cs"/>
              </a:defRPr>
            </a:lvl1pPr>
          </a:lstStyle>
          <a:p>
            <a:endParaRPr lang="en-IN" sz="4000" dirty="0"/>
          </a:p>
        </p:txBody>
      </p:sp>
      <p:sp>
        <p:nvSpPr>
          <p:cNvPr id="5" name="Subtitle 2">
            <a:extLst>
              <a:ext uri="{FF2B5EF4-FFF2-40B4-BE49-F238E27FC236}">
                <a16:creationId xmlns:a16="http://schemas.microsoft.com/office/drawing/2014/main" id="{CD40EF6A-A037-1449-AC5F-EA15094025E1}"/>
              </a:ext>
            </a:extLst>
          </p:cNvPr>
          <p:cNvSpPr txBox="1">
            <a:spLocks/>
          </p:cNvSpPr>
          <p:nvPr/>
        </p:nvSpPr>
        <p:spPr>
          <a:xfrm>
            <a:off x="253365" y="4470640"/>
            <a:ext cx="4166558" cy="523851"/>
          </a:xfrm>
          <a:prstGeom prst="rect">
            <a:avLst/>
          </a:prstGeom>
        </p:spPr>
        <p:txBody>
          <a:bodyPr vert="horz" lIns="91440" tIns="45720" rIns="91440" bIns="45720" rtlCol="0">
            <a:normAutofit fontScale="55000" lnSpcReduction="20000"/>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IN" dirty="0">
                <a:solidFill>
                  <a:schemeClr val="tx1"/>
                </a:solidFill>
              </a:rPr>
              <a:t> Post Graduate Diploma in Data Science and Business Analytics – AUG 2021</a:t>
            </a:r>
          </a:p>
          <a:p>
            <a:endParaRPr lang="en-US" dirty="0">
              <a:solidFill>
                <a:schemeClr val="tx1"/>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Inference</a:t>
            </a:r>
          </a:p>
        </p:txBody>
      </p:sp>
      <p:sp>
        <p:nvSpPr>
          <p:cNvPr id="5" name="Content Placeholder 4"/>
          <p:cNvSpPr>
            <a:spLocks noGrp="1"/>
          </p:cNvSpPr>
          <p:nvPr>
            <p:ph idx="1"/>
          </p:nvPr>
        </p:nvSpPr>
        <p:spPr/>
        <p:txBody>
          <a:bodyPr/>
          <a:lstStyle/>
          <a:p>
            <a:pPr marL="0" indent="0">
              <a:buNone/>
            </a:pPr>
            <a:r>
              <a:rPr lang="en-GB" b="1" u="sng" dirty="0">
                <a:latin typeface="Times New Roman" panose="02020603050405020304" pitchFamily="18" charset="0"/>
                <a:cs typeface="Times New Roman" panose="02020603050405020304" pitchFamily="18" charset="0"/>
              </a:rPr>
              <a:t>Days since last ordered:</a:t>
            </a:r>
          </a:p>
          <a:p>
            <a:r>
              <a:rPr lang="en-GB" dirty="0">
                <a:latin typeface="Times New Roman" panose="02020603050405020304" pitchFamily="18" charset="0"/>
                <a:cs typeface="Times New Roman" panose="02020603050405020304" pitchFamily="18" charset="0"/>
              </a:rPr>
              <a:t>The </a:t>
            </a:r>
            <a:r>
              <a:rPr lang="en-GB" b="1" u="sng" dirty="0">
                <a:latin typeface="Times New Roman" panose="02020603050405020304" pitchFamily="18" charset="0"/>
                <a:cs typeface="Times New Roman" panose="02020603050405020304" pitchFamily="18" charset="0"/>
              </a:rPr>
              <a:t>days since last ordered</a:t>
            </a:r>
            <a:r>
              <a:rPr lang="en-GB" dirty="0">
                <a:latin typeface="Times New Roman" panose="02020603050405020304" pitchFamily="18" charset="0"/>
                <a:cs typeface="Times New Roman" panose="02020603050405020304" pitchFamily="18" charset="0"/>
              </a:rPr>
              <a:t> represents frequency of when the customer places next order –</a:t>
            </a:r>
            <a:endParaRPr lang="en-IN"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We can be seen most of the customers have a range of 800-2800 days of last orders.</a:t>
            </a:r>
            <a:endParaRPr lang="en-IN"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57937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EDA </a:t>
            </a:r>
          </a:p>
        </p:txBody>
      </p:sp>
      <p:pic>
        <p:nvPicPr>
          <p:cNvPr id="9" name="Content Placeholder 8">
            <a:extLst>
              <a:ext uri="{FF2B5EF4-FFF2-40B4-BE49-F238E27FC236}">
                <a16:creationId xmlns:a16="http://schemas.microsoft.com/office/drawing/2014/main" id="{AC84389E-3B60-FD40-BA93-97C479B05FD7}"/>
              </a:ext>
            </a:extLst>
          </p:cNvPr>
          <p:cNvPicPr>
            <a:picLocks noGrp="1" noChangeAspect="1"/>
          </p:cNvPicPr>
          <p:nvPr>
            <p:ph idx="1"/>
          </p:nvPr>
        </p:nvPicPr>
        <p:blipFill>
          <a:blip r:embed="rId2"/>
          <a:stretch>
            <a:fillRect/>
          </a:stretch>
        </p:blipFill>
        <p:spPr>
          <a:xfrm>
            <a:off x="448965" y="1565238"/>
            <a:ext cx="2432172" cy="3513138"/>
          </a:xfrm>
          <a:prstGeom prst="rect">
            <a:avLst/>
          </a:prstGeom>
        </p:spPr>
      </p:pic>
      <p:pic>
        <p:nvPicPr>
          <p:cNvPr id="10" name="Picture 9">
            <a:extLst>
              <a:ext uri="{FF2B5EF4-FFF2-40B4-BE49-F238E27FC236}">
                <a16:creationId xmlns:a16="http://schemas.microsoft.com/office/drawing/2014/main" id="{20038953-BC80-2348-88B8-D853578F347E}"/>
              </a:ext>
            </a:extLst>
          </p:cNvPr>
          <p:cNvPicPr>
            <a:picLocks noChangeAspect="1"/>
          </p:cNvPicPr>
          <p:nvPr/>
        </p:nvPicPr>
        <p:blipFill rotWithShape="1">
          <a:blip r:embed="rId3"/>
          <a:srcRect r="19421"/>
          <a:stretch/>
        </p:blipFill>
        <p:spPr>
          <a:xfrm>
            <a:off x="3402144" y="1565238"/>
            <a:ext cx="2509558" cy="3513138"/>
          </a:xfrm>
          <a:prstGeom prst="rect">
            <a:avLst/>
          </a:prstGeom>
        </p:spPr>
      </p:pic>
      <p:pic>
        <p:nvPicPr>
          <p:cNvPr id="11" name="Picture 10">
            <a:extLst>
              <a:ext uri="{FF2B5EF4-FFF2-40B4-BE49-F238E27FC236}">
                <a16:creationId xmlns:a16="http://schemas.microsoft.com/office/drawing/2014/main" id="{8CB51C02-91DB-BD48-A166-D1931B2381F7}"/>
              </a:ext>
            </a:extLst>
          </p:cNvPr>
          <p:cNvPicPr>
            <a:picLocks noChangeAspect="1"/>
          </p:cNvPicPr>
          <p:nvPr/>
        </p:nvPicPr>
        <p:blipFill rotWithShape="1">
          <a:blip r:embed="rId4"/>
          <a:srcRect r="36238"/>
          <a:stretch/>
        </p:blipFill>
        <p:spPr>
          <a:xfrm>
            <a:off x="6560306" y="1565238"/>
            <a:ext cx="2254385" cy="3513138"/>
          </a:xfrm>
          <a:prstGeom prst="rect">
            <a:avLst/>
          </a:prstGeom>
        </p:spPr>
      </p:pic>
    </p:spTree>
    <p:extLst>
      <p:ext uri="{BB962C8B-B14F-4D97-AF65-F5344CB8AC3E}">
        <p14:creationId xmlns:p14="http://schemas.microsoft.com/office/powerpoint/2010/main" val="116758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86319" y="150159"/>
            <a:ext cx="6291133" cy="725349"/>
          </a:xfrm>
        </p:spPr>
        <p:txBody>
          <a:bodyPr>
            <a:normAutofit/>
          </a:bodyPr>
          <a:lstStyle/>
          <a:p>
            <a:r>
              <a:rPr lang="en-US" dirty="0">
                <a:latin typeface="Times New Roman" panose="02020603050405020304" pitchFamily="18" charset="0"/>
                <a:cs typeface="Times New Roman" panose="02020603050405020304" pitchFamily="18" charset="0"/>
              </a:rPr>
              <a:t>Inference</a:t>
            </a:r>
          </a:p>
        </p:txBody>
      </p:sp>
      <p:sp>
        <p:nvSpPr>
          <p:cNvPr id="5" name="Content Placeholder 4"/>
          <p:cNvSpPr>
            <a:spLocks noGrp="1"/>
          </p:cNvSpPr>
          <p:nvPr>
            <p:ph idx="1"/>
          </p:nvPr>
        </p:nvSpPr>
        <p:spPr>
          <a:xfrm>
            <a:off x="206188" y="1069258"/>
            <a:ext cx="7234518" cy="3924083"/>
          </a:xfrm>
        </p:spPr>
        <p:txBody>
          <a:bodyPr>
            <a:normAutofit/>
          </a:bodyPr>
          <a:lstStyle/>
          <a:p>
            <a:pPr marL="0" indent="0">
              <a:buNone/>
            </a:pPr>
            <a:r>
              <a:rPr lang="en-GB" sz="2000" b="1" u="sng" dirty="0">
                <a:latin typeface="Times New Roman" panose="02020603050405020304" pitchFamily="18" charset="0"/>
                <a:cs typeface="Times New Roman" panose="02020603050405020304" pitchFamily="18" charset="0"/>
              </a:rPr>
              <a:t>Price each:</a:t>
            </a:r>
            <a:endParaRPr lang="en-GB" sz="2000" b="1"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	The distribution of </a:t>
            </a:r>
            <a:r>
              <a:rPr lang="en-GB" sz="2000" b="1" u="sng" dirty="0">
                <a:latin typeface="Times New Roman" panose="02020603050405020304" pitchFamily="18" charset="0"/>
                <a:cs typeface="Times New Roman" panose="02020603050405020304" pitchFamily="18" charset="0"/>
              </a:rPr>
              <a:t>Price each</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is Right Skewed with max 	price of 252$. Interestingly, many of the orders received 	</a:t>
            </a:r>
            <a:r>
              <a:rPr lang="en-US" sz="2000" dirty="0">
                <a:latin typeface="Times New Roman" panose="02020603050405020304" pitchFamily="18" charset="0"/>
                <a:cs typeface="Times New Roman" panose="02020603050405020304" pitchFamily="18" charset="0"/>
              </a:rPr>
              <a:t>with the max price of above 150$.</a:t>
            </a:r>
          </a:p>
          <a:p>
            <a:pPr marL="0" indent="0">
              <a:buNone/>
            </a:pPr>
            <a:r>
              <a:rPr lang="en-IN" sz="2000" b="1" u="sng" dirty="0">
                <a:latin typeface="Times New Roman" panose="02020603050405020304" pitchFamily="18" charset="0"/>
                <a:cs typeface="Times New Roman" panose="02020603050405020304" pitchFamily="18" charset="0"/>
              </a:rPr>
              <a:t>Quantity ordered:</a:t>
            </a: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The distribution of </a:t>
            </a:r>
            <a:r>
              <a:rPr lang="en-IN" sz="2000" b="1" u="sng" dirty="0">
                <a:latin typeface="Times New Roman" panose="02020603050405020304" pitchFamily="18" charset="0"/>
                <a:cs typeface="Times New Roman" panose="02020603050405020304" pitchFamily="18" charset="0"/>
              </a:rPr>
              <a:t>quantity ordered</a:t>
            </a:r>
            <a:r>
              <a:rPr lang="en-IN" sz="2000" dirty="0">
                <a:latin typeface="Times New Roman" panose="02020603050405020304" pitchFamily="18" charset="0"/>
                <a:cs typeface="Times New Roman" panose="02020603050405020304" pitchFamily="18" charset="0"/>
              </a:rPr>
              <a:t>, we can infer that 	most of the orders are bulk orders;</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Majority of the order’s 	quantity are between 20 -40 units. </a:t>
            </a:r>
          </a:p>
          <a:p>
            <a:pPr marL="0" indent="0">
              <a:buNone/>
            </a:pPr>
            <a:r>
              <a:rPr lang="en-GB" sz="2000" b="1" u="sng" dirty="0">
                <a:latin typeface="Times New Roman" panose="02020603050405020304" pitchFamily="18" charset="0"/>
                <a:cs typeface="Times New Roman" panose="02020603050405020304" pitchFamily="18" charset="0"/>
              </a:rPr>
              <a:t>Quantity ordered</a:t>
            </a:r>
            <a:r>
              <a:rPr lang="en-GB" sz="2000" dirty="0">
                <a:latin typeface="Times New Roman" panose="02020603050405020304" pitchFamily="18" charset="0"/>
                <a:cs typeface="Times New Roman" panose="02020603050405020304" pitchFamily="18" charset="0"/>
              </a:rPr>
              <a:t> is having very high or very low values.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45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a:t>
            </a:r>
          </a:p>
        </p:txBody>
      </p:sp>
      <p:sp>
        <p:nvSpPr>
          <p:cNvPr id="12" name="TextBox 11">
            <a:extLst>
              <a:ext uri="{FF2B5EF4-FFF2-40B4-BE49-F238E27FC236}">
                <a16:creationId xmlns:a16="http://schemas.microsoft.com/office/drawing/2014/main" id="{1DE68044-17E9-2D49-A3A4-712AF97B6019}"/>
              </a:ext>
            </a:extLst>
          </p:cNvPr>
          <p:cNvSpPr txBox="1"/>
          <p:nvPr/>
        </p:nvSpPr>
        <p:spPr>
          <a:xfrm>
            <a:off x="5838469" y="849867"/>
            <a:ext cx="2050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Bi-variate Analysis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122" name="Picture 2">
            <a:extLst>
              <a:ext uri="{FF2B5EF4-FFF2-40B4-BE49-F238E27FC236}">
                <a16:creationId xmlns:a16="http://schemas.microsoft.com/office/drawing/2014/main" id="{E204A0A2-CF8A-5846-9A1F-DE34EE91B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1" y="891999"/>
            <a:ext cx="4554069" cy="4123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C988BA-0A3F-6249-96D6-0D80CDAB2C6D}"/>
              </a:ext>
            </a:extLst>
          </p:cNvPr>
          <p:cNvPicPr>
            <a:picLocks noChangeAspect="1"/>
          </p:cNvPicPr>
          <p:nvPr/>
        </p:nvPicPr>
        <p:blipFill>
          <a:blip r:embed="rId3"/>
          <a:stretch>
            <a:fillRect/>
          </a:stretch>
        </p:blipFill>
        <p:spPr>
          <a:xfrm>
            <a:off x="4153259" y="1138518"/>
            <a:ext cx="5002306" cy="3709929"/>
          </a:xfrm>
          <a:prstGeom prst="rect">
            <a:avLst/>
          </a:prstGeom>
        </p:spPr>
      </p:pic>
    </p:spTree>
    <p:extLst>
      <p:ext uri="{BB962C8B-B14F-4D97-AF65-F5344CB8AC3E}">
        <p14:creationId xmlns:p14="http://schemas.microsoft.com/office/powerpoint/2010/main" val="1486234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a:t>
            </a:r>
          </a:p>
        </p:txBody>
      </p:sp>
      <p:sp>
        <p:nvSpPr>
          <p:cNvPr id="12" name="TextBox 11">
            <a:extLst>
              <a:ext uri="{FF2B5EF4-FFF2-40B4-BE49-F238E27FC236}">
                <a16:creationId xmlns:a16="http://schemas.microsoft.com/office/drawing/2014/main" id="{1DE68044-17E9-2D49-A3A4-712AF97B6019}"/>
              </a:ext>
            </a:extLst>
          </p:cNvPr>
          <p:cNvSpPr txBox="1"/>
          <p:nvPr/>
        </p:nvSpPr>
        <p:spPr>
          <a:xfrm>
            <a:off x="80384" y="987449"/>
            <a:ext cx="2414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Multi-Variate Analysis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074" name="Picture 2">
            <a:extLst>
              <a:ext uri="{FF2B5EF4-FFF2-40B4-BE49-F238E27FC236}">
                <a16:creationId xmlns:a16="http://schemas.microsoft.com/office/drawing/2014/main" id="{6E23200E-CA08-374C-854D-F51EAEAB8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482" y="891999"/>
            <a:ext cx="7234518" cy="42515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0272D97-E179-CA4A-9147-9C7BAEC38662}"/>
              </a:ext>
            </a:extLst>
          </p:cNvPr>
          <p:cNvSpPr txBox="1">
            <a:spLocks/>
          </p:cNvSpPr>
          <p:nvPr/>
        </p:nvSpPr>
        <p:spPr>
          <a:xfrm>
            <a:off x="0" y="1809962"/>
            <a:ext cx="2178424" cy="2511025"/>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br>
              <a:rPr lang="en-IN" sz="1600" dirty="0">
                <a:effectLst/>
                <a:latin typeface="Times New Roman" panose="02020603050405020304" pitchFamily="18" charset="0"/>
                <a:cs typeface="Times New Roman" panose="02020603050405020304" pitchFamily="18" charset="0"/>
              </a:rPr>
            </a:br>
            <a:r>
              <a:rPr lang="en-IN" sz="1600" dirty="0">
                <a:effectLst/>
                <a:latin typeface="Times New Roman" panose="02020603050405020304" pitchFamily="18" charset="0"/>
                <a:cs typeface="Times New Roman" panose="02020603050405020304" pitchFamily="18" charset="0"/>
              </a:rPr>
              <a:t>PRICEEACH is highly correlated with MSRP.</a:t>
            </a:r>
          </a:p>
          <a:p>
            <a:r>
              <a:rPr lang="en-IN" sz="1600" dirty="0">
                <a:effectLst/>
                <a:latin typeface="Times New Roman" panose="02020603050405020304" pitchFamily="18" charset="0"/>
                <a:cs typeface="Times New Roman" panose="02020603050405020304" pitchFamily="18" charset="0"/>
              </a:rPr>
              <a:t> </a:t>
            </a:r>
          </a:p>
          <a:p>
            <a:r>
              <a:rPr lang="en-IN" sz="1600" dirty="0">
                <a:effectLst/>
                <a:latin typeface="Times New Roman" panose="02020603050405020304" pitchFamily="18" charset="0"/>
                <a:cs typeface="Times New Roman" panose="02020603050405020304" pitchFamily="18" charset="0"/>
              </a:rPr>
              <a:t>SALES is highly correlated to PRICE</a:t>
            </a:r>
          </a:p>
          <a:p>
            <a:endParaRPr lang="en-IN" sz="1600" dirty="0">
              <a:effectLst/>
              <a:latin typeface="Times New Roman" panose="02020603050405020304" pitchFamily="18" charset="0"/>
              <a:cs typeface="Times New Roman" panose="02020603050405020304" pitchFamily="18" charset="0"/>
            </a:endParaRPr>
          </a:p>
          <a:p>
            <a:r>
              <a:rPr lang="en-IN" sz="1600" dirty="0">
                <a:effectLst/>
                <a:latin typeface="Times New Roman" panose="02020603050405020304" pitchFamily="18" charset="0"/>
                <a:cs typeface="Times New Roman" panose="02020603050405020304" pitchFamily="18" charset="0"/>
              </a:rPr>
              <a:t>Followed by, SALES is correlated to MSRP</a:t>
            </a:r>
          </a:p>
          <a:p>
            <a:endParaRPr lang="en-IN" sz="1600" dirty="0">
              <a:effectLst/>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26339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08934" y="70376"/>
            <a:ext cx="8093365" cy="315108"/>
          </a:xfrm>
        </p:spPr>
        <p:txBody>
          <a:bodyPr>
            <a:normAutofit fontScale="90000"/>
          </a:bodyPr>
          <a:lstStyle/>
          <a:p>
            <a:r>
              <a:rPr lang="en-US" dirty="0"/>
              <a:t>Trend Analysis</a:t>
            </a:r>
          </a:p>
        </p:txBody>
      </p:sp>
      <p:pic>
        <p:nvPicPr>
          <p:cNvPr id="15" name="Picture 14">
            <a:extLst>
              <a:ext uri="{FF2B5EF4-FFF2-40B4-BE49-F238E27FC236}">
                <a16:creationId xmlns:a16="http://schemas.microsoft.com/office/drawing/2014/main" id="{C6875A15-E13E-9545-A32E-31F0AFCE37C5}"/>
              </a:ext>
            </a:extLst>
          </p:cNvPr>
          <p:cNvPicPr>
            <a:picLocks noChangeAspect="1"/>
          </p:cNvPicPr>
          <p:nvPr/>
        </p:nvPicPr>
        <p:blipFill>
          <a:blip r:embed="rId2"/>
          <a:stretch>
            <a:fillRect/>
          </a:stretch>
        </p:blipFill>
        <p:spPr>
          <a:xfrm>
            <a:off x="0" y="385484"/>
            <a:ext cx="9144000" cy="4758016"/>
          </a:xfrm>
          <a:prstGeom prst="rect">
            <a:avLst/>
          </a:prstGeom>
          <a:noFill/>
        </p:spPr>
      </p:pic>
    </p:spTree>
    <p:extLst>
      <p:ext uri="{BB962C8B-B14F-4D97-AF65-F5344CB8AC3E}">
        <p14:creationId xmlns:p14="http://schemas.microsoft.com/office/powerpoint/2010/main" val="417078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Insights</a:t>
            </a:r>
          </a:p>
        </p:txBody>
      </p:sp>
      <p:sp>
        <p:nvSpPr>
          <p:cNvPr id="5" name="Content Placeholder 4"/>
          <p:cNvSpPr>
            <a:spLocks noGrp="1"/>
          </p:cNvSpPr>
          <p:nvPr>
            <p:ph idx="1"/>
          </p:nvPr>
        </p:nvSpPr>
        <p:spPr>
          <a:xfrm>
            <a:off x="479322" y="1069258"/>
            <a:ext cx="6746231" cy="3619239"/>
          </a:xfrm>
        </p:spPr>
        <p:txBody>
          <a:bodyPr>
            <a:normAutofit fontScale="85000" lnSpcReduction="10000"/>
          </a:bodyPr>
          <a:lstStyle/>
          <a:p>
            <a:pPr marL="0" indent="0">
              <a:buNone/>
            </a:pPr>
            <a:r>
              <a:rPr lang="en-IN" dirty="0">
                <a:latin typeface="Times New Roman" panose="02020603050405020304" pitchFamily="18" charset="0"/>
                <a:cs typeface="Times New Roman" panose="02020603050405020304" pitchFamily="18" charset="0"/>
              </a:rPr>
              <a:t>As per the different Sales trends</a:t>
            </a:r>
          </a:p>
          <a:p>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We can see that:</a:t>
            </a:r>
          </a:p>
          <a:p>
            <a:r>
              <a:rPr lang="en-IN" dirty="0">
                <a:latin typeface="Times New Roman" panose="02020603050405020304" pitchFamily="18" charset="0"/>
                <a:cs typeface="Times New Roman" panose="02020603050405020304" pitchFamily="18" charset="0"/>
              </a:rPr>
              <a:t> In Yearly trend; sales decreasing in 2020  </a:t>
            </a:r>
          </a:p>
          <a:p>
            <a:pPr marL="0" indent="0">
              <a:buNone/>
            </a:pPr>
            <a:r>
              <a:rPr lang="en-IN" dirty="0">
                <a:latin typeface="Times New Roman" panose="02020603050405020304" pitchFamily="18" charset="0"/>
                <a:cs typeface="Times New Roman" panose="02020603050405020304" pitchFamily="18" charset="0"/>
              </a:rPr>
              <a:t>      Whereas, from 2018 with 2019 sales getting high.</a:t>
            </a:r>
          </a:p>
          <a:p>
            <a:pPr marL="0"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 Quarterly &amp; Monthly sales, both having increasing trend with seasonality – based on occasions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 SALES ACROSS CATG.</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40360" y="1166315"/>
            <a:ext cx="18774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Sales by Country</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4" name="Picture 13">
            <a:extLst>
              <a:ext uri="{FF2B5EF4-FFF2-40B4-BE49-F238E27FC236}">
                <a16:creationId xmlns:a16="http://schemas.microsoft.com/office/drawing/2014/main" id="{7232068F-3E87-7941-9257-61154B1E1927}"/>
              </a:ext>
            </a:extLst>
          </p:cNvPr>
          <p:cNvPicPr>
            <a:picLocks noChangeAspect="1"/>
          </p:cNvPicPr>
          <p:nvPr/>
        </p:nvPicPr>
        <p:blipFill>
          <a:blip r:embed="rId2"/>
          <a:stretch>
            <a:fillRect/>
          </a:stretch>
        </p:blipFill>
        <p:spPr>
          <a:xfrm>
            <a:off x="5140669" y="1416425"/>
            <a:ext cx="4003331" cy="3406588"/>
          </a:xfrm>
          <a:prstGeom prst="rect">
            <a:avLst/>
          </a:prstGeom>
        </p:spPr>
      </p:pic>
      <p:pic>
        <p:nvPicPr>
          <p:cNvPr id="13" name="Picture 12">
            <a:extLst>
              <a:ext uri="{FF2B5EF4-FFF2-40B4-BE49-F238E27FC236}">
                <a16:creationId xmlns:a16="http://schemas.microsoft.com/office/drawing/2014/main" id="{4FD3C643-192E-7D46-8D59-CCE6BCE90DEC}"/>
              </a:ext>
            </a:extLst>
          </p:cNvPr>
          <p:cNvPicPr>
            <a:picLocks noChangeAspect="1"/>
          </p:cNvPicPr>
          <p:nvPr/>
        </p:nvPicPr>
        <p:blipFill>
          <a:blip r:embed="rId3"/>
          <a:stretch>
            <a:fillRect/>
          </a:stretch>
        </p:blipFill>
        <p:spPr>
          <a:xfrm>
            <a:off x="0" y="1535647"/>
            <a:ext cx="5276821" cy="3556651"/>
          </a:xfrm>
          <a:prstGeom prst="rect">
            <a:avLst/>
          </a:prstGeom>
        </p:spPr>
      </p:pic>
      <p:sp>
        <p:nvSpPr>
          <p:cNvPr id="6" name="TextBox 5">
            <a:extLst>
              <a:ext uri="{FF2B5EF4-FFF2-40B4-BE49-F238E27FC236}">
                <a16:creationId xmlns:a16="http://schemas.microsoft.com/office/drawing/2014/main" id="{78A0905E-BD9E-A24E-B656-731C2AE4964A}"/>
              </a:ext>
            </a:extLst>
          </p:cNvPr>
          <p:cNvSpPr txBox="1"/>
          <p:nvPr/>
        </p:nvSpPr>
        <p:spPr>
          <a:xfrm>
            <a:off x="6224935" y="981649"/>
            <a:ext cx="18347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Sales by Product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7159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 SALES ACROSS CATG.</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22431" y="891999"/>
            <a:ext cx="3151504"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Deal Size Vs Product category</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48F5C06F-719E-324B-BD35-644B7E1C4C57}"/>
              </a:ext>
            </a:extLst>
          </p:cNvPr>
          <p:cNvPicPr>
            <a:picLocks noChangeAspect="1"/>
          </p:cNvPicPr>
          <p:nvPr/>
        </p:nvPicPr>
        <p:blipFill>
          <a:blip r:embed="rId2"/>
          <a:stretch>
            <a:fillRect/>
          </a:stretch>
        </p:blipFill>
        <p:spPr>
          <a:xfrm>
            <a:off x="251013" y="1192306"/>
            <a:ext cx="8543364" cy="3951194"/>
          </a:xfrm>
          <a:prstGeom prst="rect">
            <a:avLst/>
          </a:prstGeom>
        </p:spPr>
      </p:pic>
    </p:spTree>
    <p:extLst>
      <p:ext uri="{BB962C8B-B14F-4D97-AF65-F5344CB8AC3E}">
        <p14:creationId xmlns:p14="http://schemas.microsoft.com/office/powerpoint/2010/main" val="331570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 SALES ACROSS CATG.</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22431" y="891999"/>
            <a:ext cx="23948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Sales Vs Order Status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a:extLst>
              <a:ext uri="{FF2B5EF4-FFF2-40B4-BE49-F238E27FC236}">
                <a16:creationId xmlns:a16="http://schemas.microsoft.com/office/drawing/2014/main" id="{4CD8CDF6-20D2-0F44-8F9A-B84B590A6E97}"/>
              </a:ext>
            </a:extLst>
          </p:cNvPr>
          <p:cNvPicPr>
            <a:picLocks noChangeAspect="1"/>
          </p:cNvPicPr>
          <p:nvPr/>
        </p:nvPicPr>
        <p:blipFill>
          <a:blip r:embed="rId2"/>
          <a:stretch>
            <a:fillRect/>
          </a:stretch>
        </p:blipFill>
        <p:spPr>
          <a:xfrm>
            <a:off x="214161" y="1261331"/>
            <a:ext cx="5344477" cy="3753696"/>
          </a:xfrm>
          <a:prstGeom prst="rect">
            <a:avLst/>
          </a:prstGeom>
        </p:spPr>
      </p:pic>
      <p:pic>
        <p:nvPicPr>
          <p:cNvPr id="4" name="Picture 3">
            <a:extLst>
              <a:ext uri="{FF2B5EF4-FFF2-40B4-BE49-F238E27FC236}">
                <a16:creationId xmlns:a16="http://schemas.microsoft.com/office/drawing/2014/main" id="{880B13AF-E779-8448-9101-AE3A92960EE0}"/>
              </a:ext>
            </a:extLst>
          </p:cNvPr>
          <p:cNvPicPr>
            <a:picLocks noChangeAspect="1"/>
          </p:cNvPicPr>
          <p:nvPr/>
        </p:nvPicPr>
        <p:blipFill>
          <a:blip r:embed="rId3"/>
          <a:stretch>
            <a:fillRect/>
          </a:stretch>
        </p:blipFill>
        <p:spPr>
          <a:xfrm>
            <a:off x="5252197" y="1361067"/>
            <a:ext cx="3891803" cy="3284517"/>
          </a:xfrm>
          <a:prstGeom prst="rect">
            <a:avLst/>
          </a:prstGeom>
        </p:spPr>
      </p:pic>
      <p:sp>
        <p:nvSpPr>
          <p:cNvPr id="5" name="TextBox 4">
            <a:extLst>
              <a:ext uri="{FF2B5EF4-FFF2-40B4-BE49-F238E27FC236}">
                <a16:creationId xmlns:a16="http://schemas.microsoft.com/office/drawing/2014/main" id="{145C4BC1-0CC3-A748-B762-9B507D05A257}"/>
              </a:ext>
            </a:extLst>
          </p:cNvPr>
          <p:cNvSpPr txBox="1"/>
          <p:nvPr/>
        </p:nvSpPr>
        <p:spPr>
          <a:xfrm>
            <a:off x="6219785" y="1009664"/>
            <a:ext cx="1956626" cy="369332"/>
          </a:xfrm>
          <a:prstGeom prst="rect">
            <a:avLst/>
          </a:prstGeom>
          <a:noFill/>
        </p:spPr>
        <p:txBody>
          <a:bodyPr wrap="none" rtlCol="0">
            <a:spAutoFit/>
          </a:bodyPr>
          <a:lstStyle/>
          <a:p>
            <a:r>
              <a:rPr lang="en-IN" b="1" dirty="0">
                <a:solidFill>
                  <a:prstClr val="black"/>
                </a:solidFill>
                <a:latin typeface="Times New Roman" panose="02020603050405020304" pitchFamily="18" charset="0"/>
                <a:cs typeface="Times New Roman" panose="02020603050405020304" pitchFamily="18" charset="0"/>
              </a:rPr>
              <a:t>Deal Size Vs Sales</a:t>
            </a:r>
            <a:endParaRPr lang="en-US" dirty="0"/>
          </a:p>
        </p:txBody>
      </p:sp>
    </p:spTree>
    <p:extLst>
      <p:ext uri="{BB962C8B-B14F-4D97-AF65-F5344CB8AC3E}">
        <p14:creationId xmlns:p14="http://schemas.microsoft.com/office/powerpoint/2010/main" val="148093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Shape">
            <a:extLst>
              <a:ext uri="{FF2B5EF4-FFF2-40B4-BE49-F238E27FC236}">
                <a16:creationId xmlns:a16="http://schemas.microsoft.com/office/drawing/2014/main" id="{8124FD09-72E3-9F4C-B270-E9628F8D8026}"/>
              </a:ext>
            </a:extLst>
          </p:cNvPr>
          <p:cNvSpPr/>
          <p:nvPr/>
        </p:nvSpPr>
        <p:spPr>
          <a:xfrm>
            <a:off x="4611231" y="4530763"/>
            <a:ext cx="2430794" cy="409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683"/>
                  <a:pt x="21600" y="14683"/>
                </a:cubicBezTo>
                <a:lnTo>
                  <a:pt x="21600" y="0"/>
                </a:lnTo>
                <a:cubicBezTo>
                  <a:pt x="7570" y="0"/>
                  <a:pt x="0" y="7767"/>
                  <a:pt x="0" y="7767"/>
                </a:cubicBezTo>
                <a:lnTo>
                  <a:pt x="0" y="21600"/>
                </a:ln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103" name="Shape">
            <a:extLst>
              <a:ext uri="{FF2B5EF4-FFF2-40B4-BE49-F238E27FC236}">
                <a16:creationId xmlns:a16="http://schemas.microsoft.com/office/drawing/2014/main" id="{2475973D-3F53-9946-99C6-5EDEEF6714D8}"/>
              </a:ext>
            </a:extLst>
          </p:cNvPr>
          <p:cNvSpPr/>
          <p:nvPr/>
        </p:nvSpPr>
        <p:spPr>
          <a:xfrm>
            <a:off x="4607599" y="3821702"/>
            <a:ext cx="2430794" cy="436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104" name="Shape">
            <a:extLst>
              <a:ext uri="{FF2B5EF4-FFF2-40B4-BE49-F238E27FC236}">
                <a16:creationId xmlns:a16="http://schemas.microsoft.com/office/drawing/2014/main" id="{80BEDD40-5F98-9246-809E-A217113B4ACB}"/>
              </a:ext>
            </a:extLst>
          </p:cNvPr>
          <p:cNvSpPr/>
          <p:nvPr/>
        </p:nvSpPr>
        <p:spPr>
          <a:xfrm>
            <a:off x="4608071" y="4183634"/>
            <a:ext cx="2430794" cy="394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102" name="Shape">
            <a:extLst>
              <a:ext uri="{FF2B5EF4-FFF2-40B4-BE49-F238E27FC236}">
                <a16:creationId xmlns:a16="http://schemas.microsoft.com/office/drawing/2014/main" id="{4B240DC3-8933-5440-8864-91FB54EE10E5}"/>
              </a:ext>
            </a:extLst>
          </p:cNvPr>
          <p:cNvSpPr/>
          <p:nvPr/>
        </p:nvSpPr>
        <p:spPr>
          <a:xfrm>
            <a:off x="2074775" y="4162655"/>
            <a:ext cx="2456239" cy="4368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101" name="Shape">
            <a:extLst>
              <a:ext uri="{FF2B5EF4-FFF2-40B4-BE49-F238E27FC236}">
                <a16:creationId xmlns:a16="http://schemas.microsoft.com/office/drawing/2014/main" id="{B1695BBC-F348-044A-A4CD-C1AE3B7E76A6}"/>
              </a:ext>
            </a:extLst>
          </p:cNvPr>
          <p:cNvSpPr/>
          <p:nvPr/>
        </p:nvSpPr>
        <p:spPr>
          <a:xfrm>
            <a:off x="2088180" y="3808517"/>
            <a:ext cx="2456239" cy="44110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336789" y="-32782"/>
            <a:ext cx="7886700" cy="554292"/>
          </a:xfrm>
        </p:spPr>
        <p:txBody>
          <a:bodyPr>
            <a:normAutofit/>
          </a:bodyPr>
          <a:lstStyle/>
          <a:p>
            <a:r>
              <a:rPr lang="en-US" dirty="0"/>
              <a:t>Table of content</a:t>
            </a:r>
          </a:p>
        </p:txBody>
      </p:sp>
      <p:sp>
        <p:nvSpPr>
          <p:cNvPr id="24" name="TextBox 24">
            <a:extLst>
              <a:ext uri="{FF2B5EF4-FFF2-40B4-BE49-F238E27FC236}">
                <a16:creationId xmlns:a16="http://schemas.microsoft.com/office/drawing/2014/main" id="{15E70226-D997-BF44-BC06-AE02092FE16D}"/>
              </a:ext>
            </a:extLst>
          </p:cNvPr>
          <p:cNvSpPr txBox="1"/>
          <p:nvPr/>
        </p:nvSpPr>
        <p:spPr>
          <a:xfrm>
            <a:off x="1658631" y="606847"/>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03</a:t>
            </a:r>
          </a:p>
        </p:txBody>
      </p:sp>
      <p:sp>
        <p:nvSpPr>
          <p:cNvPr id="25" name="TextBox 25">
            <a:extLst>
              <a:ext uri="{FF2B5EF4-FFF2-40B4-BE49-F238E27FC236}">
                <a16:creationId xmlns:a16="http://schemas.microsoft.com/office/drawing/2014/main" id="{1F2CAB47-2C8C-A74D-94BC-17E744F7CF97}"/>
              </a:ext>
            </a:extLst>
          </p:cNvPr>
          <p:cNvSpPr txBox="1"/>
          <p:nvPr/>
        </p:nvSpPr>
        <p:spPr>
          <a:xfrm>
            <a:off x="1624093" y="1037852"/>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04</a:t>
            </a:r>
          </a:p>
        </p:txBody>
      </p:sp>
      <p:sp>
        <p:nvSpPr>
          <p:cNvPr id="26" name="TextBox 26">
            <a:extLst>
              <a:ext uri="{FF2B5EF4-FFF2-40B4-BE49-F238E27FC236}">
                <a16:creationId xmlns:a16="http://schemas.microsoft.com/office/drawing/2014/main" id="{4E990CA2-A223-DF4D-8183-80BDEC718602}"/>
              </a:ext>
            </a:extLst>
          </p:cNvPr>
          <p:cNvSpPr txBox="1"/>
          <p:nvPr/>
        </p:nvSpPr>
        <p:spPr>
          <a:xfrm>
            <a:off x="1646340" y="1572182"/>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05</a:t>
            </a:r>
          </a:p>
        </p:txBody>
      </p:sp>
      <p:sp>
        <p:nvSpPr>
          <p:cNvPr id="27" name="TextBox 27">
            <a:extLst>
              <a:ext uri="{FF2B5EF4-FFF2-40B4-BE49-F238E27FC236}">
                <a16:creationId xmlns:a16="http://schemas.microsoft.com/office/drawing/2014/main" id="{DB7F691D-CEBC-B34D-8125-F244250CE631}"/>
              </a:ext>
            </a:extLst>
          </p:cNvPr>
          <p:cNvSpPr txBox="1"/>
          <p:nvPr/>
        </p:nvSpPr>
        <p:spPr>
          <a:xfrm>
            <a:off x="1320558" y="2045355"/>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06-07</a:t>
            </a:r>
          </a:p>
        </p:txBody>
      </p:sp>
      <p:sp>
        <p:nvSpPr>
          <p:cNvPr id="44" name="Shape">
            <a:extLst>
              <a:ext uri="{FF2B5EF4-FFF2-40B4-BE49-F238E27FC236}">
                <a16:creationId xmlns:a16="http://schemas.microsoft.com/office/drawing/2014/main" id="{14083201-84F2-AD47-85DB-17B26E7E8CBD}"/>
              </a:ext>
            </a:extLst>
          </p:cNvPr>
          <p:cNvSpPr/>
          <p:nvPr/>
        </p:nvSpPr>
        <p:spPr>
          <a:xfrm>
            <a:off x="4594184" y="3453069"/>
            <a:ext cx="2430794" cy="369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5" name="Shape">
            <a:extLst>
              <a:ext uri="{FF2B5EF4-FFF2-40B4-BE49-F238E27FC236}">
                <a16:creationId xmlns:a16="http://schemas.microsoft.com/office/drawing/2014/main" id="{5DAE83AD-34CF-0B4E-93E5-C0CF892C150E}"/>
              </a:ext>
            </a:extLst>
          </p:cNvPr>
          <p:cNvSpPr/>
          <p:nvPr/>
        </p:nvSpPr>
        <p:spPr>
          <a:xfrm>
            <a:off x="4594184" y="2927488"/>
            <a:ext cx="2430794" cy="394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6" name="Shape">
            <a:extLst>
              <a:ext uri="{FF2B5EF4-FFF2-40B4-BE49-F238E27FC236}">
                <a16:creationId xmlns:a16="http://schemas.microsoft.com/office/drawing/2014/main" id="{82E50AEC-4F35-1A4E-ACA8-873D46D3BC5D}"/>
              </a:ext>
            </a:extLst>
          </p:cNvPr>
          <p:cNvSpPr/>
          <p:nvPr/>
        </p:nvSpPr>
        <p:spPr>
          <a:xfrm>
            <a:off x="4594184" y="1572182"/>
            <a:ext cx="2430794" cy="441107"/>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7" name="Shape">
            <a:extLst>
              <a:ext uri="{FF2B5EF4-FFF2-40B4-BE49-F238E27FC236}">
                <a16:creationId xmlns:a16="http://schemas.microsoft.com/office/drawing/2014/main" id="{2D02559A-19FB-6846-A169-DBB379EE3EC0}"/>
              </a:ext>
            </a:extLst>
          </p:cNvPr>
          <p:cNvSpPr/>
          <p:nvPr/>
        </p:nvSpPr>
        <p:spPr>
          <a:xfrm>
            <a:off x="4594184" y="2033222"/>
            <a:ext cx="2430794" cy="436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8" name="Shape">
            <a:extLst>
              <a:ext uri="{FF2B5EF4-FFF2-40B4-BE49-F238E27FC236}">
                <a16:creationId xmlns:a16="http://schemas.microsoft.com/office/drawing/2014/main" id="{C66C56E6-91EA-D240-A997-06303EF1EF97}"/>
              </a:ext>
            </a:extLst>
          </p:cNvPr>
          <p:cNvSpPr/>
          <p:nvPr/>
        </p:nvSpPr>
        <p:spPr>
          <a:xfrm>
            <a:off x="4594184" y="2497061"/>
            <a:ext cx="2430794" cy="409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683"/>
                  <a:pt x="21600" y="14683"/>
                </a:cubicBezTo>
                <a:lnTo>
                  <a:pt x="21600" y="0"/>
                </a:lnTo>
                <a:cubicBezTo>
                  <a:pt x="7570" y="0"/>
                  <a:pt x="0" y="7767"/>
                  <a:pt x="0" y="7767"/>
                </a:cubicBezTo>
                <a:lnTo>
                  <a:pt x="0" y="21600"/>
                </a:ln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9" name="Shape">
            <a:extLst>
              <a:ext uri="{FF2B5EF4-FFF2-40B4-BE49-F238E27FC236}">
                <a16:creationId xmlns:a16="http://schemas.microsoft.com/office/drawing/2014/main" id="{46E4B138-DAAE-7347-A3FE-6C0AF421543C}"/>
              </a:ext>
            </a:extLst>
          </p:cNvPr>
          <p:cNvSpPr/>
          <p:nvPr/>
        </p:nvSpPr>
        <p:spPr>
          <a:xfrm>
            <a:off x="2075444" y="3453069"/>
            <a:ext cx="2456239" cy="3693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tx1">
              <a:lumMod val="65000"/>
              <a:lumOff val="3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0" name="Shape">
            <a:extLst>
              <a:ext uri="{FF2B5EF4-FFF2-40B4-BE49-F238E27FC236}">
                <a16:creationId xmlns:a16="http://schemas.microsoft.com/office/drawing/2014/main" id="{EFB7CFD2-7B66-4E4F-995E-0AB00D254D73}"/>
              </a:ext>
            </a:extLst>
          </p:cNvPr>
          <p:cNvSpPr/>
          <p:nvPr/>
        </p:nvSpPr>
        <p:spPr>
          <a:xfrm>
            <a:off x="2075444" y="2927488"/>
            <a:ext cx="2456239" cy="3948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tx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1" name="Shape">
            <a:extLst>
              <a:ext uri="{FF2B5EF4-FFF2-40B4-BE49-F238E27FC236}">
                <a16:creationId xmlns:a16="http://schemas.microsoft.com/office/drawing/2014/main" id="{4A2D2DA4-35A5-B847-B8A1-CA8EA8E1A9EC}"/>
              </a:ext>
            </a:extLst>
          </p:cNvPr>
          <p:cNvSpPr/>
          <p:nvPr/>
        </p:nvSpPr>
        <p:spPr>
          <a:xfrm>
            <a:off x="2075444" y="1572182"/>
            <a:ext cx="2456239" cy="44110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2" name="Shape">
            <a:extLst>
              <a:ext uri="{FF2B5EF4-FFF2-40B4-BE49-F238E27FC236}">
                <a16:creationId xmlns:a16="http://schemas.microsoft.com/office/drawing/2014/main" id="{347BF104-0774-504E-B02B-254B9D551CAE}"/>
              </a:ext>
            </a:extLst>
          </p:cNvPr>
          <p:cNvSpPr/>
          <p:nvPr/>
        </p:nvSpPr>
        <p:spPr>
          <a:xfrm>
            <a:off x="2075444" y="2033222"/>
            <a:ext cx="2456239" cy="4368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3" name="Shape">
            <a:extLst>
              <a:ext uri="{FF2B5EF4-FFF2-40B4-BE49-F238E27FC236}">
                <a16:creationId xmlns:a16="http://schemas.microsoft.com/office/drawing/2014/main" id="{9E407985-02E7-CC4E-8166-8A8BCCE23F66}"/>
              </a:ext>
            </a:extLst>
          </p:cNvPr>
          <p:cNvSpPr/>
          <p:nvPr/>
        </p:nvSpPr>
        <p:spPr>
          <a:xfrm>
            <a:off x="2075444" y="2497061"/>
            <a:ext cx="2456239" cy="4099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683"/>
                  <a:pt x="0" y="14683"/>
                </a:cubicBezTo>
                <a:lnTo>
                  <a:pt x="0" y="0"/>
                </a:lnTo>
                <a:cubicBezTo>
                  <a:pt x="14030" y="0"/>
                  <a:pt x="21600" y="7767"/>
                  <a:pt x="21600" y="7767"/>
                </a:cubicBezTo>
                <a:lnTo>
                  <a:pt x="21600" y="21600"/>
                </a:lnTo>
                <a:close/>
              </a:path>
            </a:pathLst>
          </a:custGeom>
          <a:solidFill>
            <a:schemeClr val="accent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4" name="Shape">
            <a:extLst>
              <a:ext uri="{FF2B5EF4-FFF2-40B4-BE49-F238E27FC236}">
                <a16:creationId xmlns:a16="http://schemas.microsoft.com/office/drawing/2014/main" id="{6C57AF5B-8D46-8D49-9FEB-F763B88C05A9}"/>
              </a:ext>
            </a:extLst>
          </p:cNvPr>
          <p:cNvSpPr/>
          <p:nvPr/>
        </p:nvSpPr>
        <p:spPr>
          <a:xfrm>
            <a:off x="1116419" y="308759"/>
            <a:ext cx="6703836" cy="5081950"/>
          </a:xfrm>
          <a:custGeom>
            <a:avLst/>
            <a:gdLst/>
            <a:ahLst/>
            <a:cxnLst>
              <a:cxn ang="0">
                <a:pos x="wd2" y="hd2"/>
              </a:cxn>
              <a:cxn ang="5400000">
                <a:pos x="wd2" y="hd2"/>
              </a:cxn>
              <a:cxn ang="10800000">
                <a:pos x="wd2" y="hd2"/>
              </a:cxn>
              <a:cxn ang="16200000">
                <a:pos x="wd2" y="hd2"/>
              </a:cxn>
            </a:cxnLst>
            <a:rect l="0" t="0" r="r" b="b"/>
            <a:pathLst>
              <a:path w="21600" h="21600" extrusionOk="0">
                <a:moveTo>
                  <a:pt x="21600" y="751"/>
                </a:moveTo>
                <a:cubicBezTo>
                  <a:pt x="21600" y="419"/>
                  <a:pt x="21372" y="130"/>
                  <a:pt x="21068" y="14"/>
                </a:cubicBezTo>
                <a:lnTo>
                  <a:pt x="21068" y="2687"/>
                </a:lnTo>
                <a:cubicBezTo>
                  <a:pt x="21068" y="2745"/>
                  <a:pt x="21053" y="2788"/>
                  <a:pt x="21023" y="2832"/>
                </a:cubicBezTo>
                <a:cubicBezTo>
                  <a:pt x="21053" y="2875"/>
                  <a:pt x="21068" y="2919"/>
                  <a:pt x="21068" y="2976"/>
                </a:cubicBezTo>
                <a:lnTo>
                  <a:pt x="21068" y="6863"/>
                </a:lnTo>
                <a:cubicBezTo>
                  <a:pt x="21068" y="6921"/>
                  <a:pt x="21053" y="6964"/>
                  <a:pt x="21023" y="7007"/>
                </a:cubicBezTo>
                <a:cubicBezTo>
                  <a:pt x="21053" y="7051"/>
                  <a:pt x="21068" y="7094"/>
                  <a:pt x="21068" y="7152"/>
                </a:cubicBezTo>
                <a:lnTo>
                  <a:pt x="21068" y="10894"/>
                </a:lnTo>
                <a:cubicBezTo>
                  <a:pt x="21068" y="10952"/>
                  <a:pt x="21053" y="10995"/>
                  <a:pt x="21023" y="11038"/>
                </a:cubicBezTo>
                <a:cubicBezTo>
                  <a:pt x="21053" y="11082"/>
                  <a:pt x="21068" y="11125"/>
                  <a:pt x="21068" y="11183"/>
                </a:cubicBezTo>
                <a:lnTo>
                  <a:pt x="21068" y="14723"/>
                </a:lnTo>
                <a:cubicBezTo>
                  <a:pt x="21068" y="14780"/>
                  <a:pt x="21053" y="14824"/>
                  <a:pt x="21023" y="14867"/>
                </a:cubicBezTo>
                <a:cubicBezTo>
                  <a:pt x="21053" y="14911"/>
                  <a:pt x="21068" y="14954"/>
                  <a:pt x="21068" y="15012"/>
                </a:cubicBezTo>
                <a:lnTo>
                  <a:pt x="21068" y="18696"/>
                </a:lnTo>
                <a:cubicBezTo>
                  <a:pt x="21068" y="18855"/>
                  <a:pt x="20932" y="18985"/>
                  <a:pt x="20765" y="18985"/>
                </a:cubicBezTo>
                <a:cubicBezTo>
                  <a:pt x="14582" y="18985"/>
                  <a:pt x="11195" y="20906"/>
                  <a:pt x="11165" y="20921"/>
                </a:cubicBezTo>
                <a:cubicBezTo>
                  <a:pt x="11119" y="20950"/>
                  <a:pt x="11058" y="20964"/>
                  <a:pt x="11013" y="20964"/>
                </a:cubicBezTo>
                <a:cubicBezTo>
                  <a:pt x="10967" y="20964"/>
                  <a:pt x="10906" y="20950"/>
                  <a:pt x="10861" y="20921"/>
                </a:cubicBezTo>
                <a:cubicBezTo>
                  <a:pt x="10846" y="20906"/>
                  <a:pt x="10815" y="20892"/>
                  <a:pt x="10800" y="20878"/>
                </a:cubicBezTo>
                <a:cubicBezTo>
                  <a:pt x="10785" y="20892"/>
                  <a:pt x="10770" y="20906"/>
                  <a:pt x="10739" y="20921"/>
                </a:cubicBezTo>
                <a:cubicBezTo>
                  <a:pt x="10694" y="20950"/>
                  <a:pt x="10648" y="20964"/>
                  <a:pt x="10587" y="20964"/>
                </a:cubicBezTo>
                <a:cubicBezTo>
                  <a:pt x="10527" y="20964"/>
                  <a:pt x="10481" y="20950"/>
                  <a:pt x="10435" y="20921"/>
                </a:cubicBezTo>
                <a:cubicBezTo>
                  <a:pt x="10420" y="20921"/>
                  <a:pt x="9570" y="20430"/>
                  <a:pt x="7975" y="19953"/>
                </a:cubicBezTo>
                <a:cubicBezTo>
                  <a:pt x="6501" y="19505"/>
                  <a:pt x="4056" y="18985"/>
                  <a:pt x="835" y="18985"/>
                </a:cubicBezTo>
                <a:cubicBezTo>
                  <a:pt x="668" y="18985"/>
                  <a:pt x="532" y="18855"/>
                  <a:pt x="532" y="18696"/>
                </a:cubicBezTo>
                <a:lnTo>
                  <a:pt x="532" y="15012"/>
                </a:lnTo>
                <a:cubicBezTo>
                  <a:pt x="532" y="14954"/>
                  <a:pt x="547" y="14911"/>
                  <a:pt x="577" y="14867"/>
                </a:cubicBezTo>
                <a:cubicBezTo>
                  <a:pt x="547" y="14824"/>
                  <a:pt x="532" y="14780"/>
                  <a:pt x="532" y="14723"/>
                </a:cubicBezTo>
                <a:lnTo>
                  <a:pt x="532" y="11183"/>
                </a:lnTo>
                <a:cubicBezTo>
                  <a:pt x="532" y="11125"/>
                  <a:pt x="547" y="11082"/>
                  <a:pt x="577" y="11038"/>
                </a:cubicBezTo>
                <a:cubicBezTo>
                  <a:pt x="547" y="10995"/>
                  <a:pt x="532" y="10952"/>
                  <a:pt x="532" y="10894"/>
                </a:cubicBezTo>
                <a:lnTo>
                  <a:pt x="532" y="7152"/>
                </a:lnTo>
                <a:cubicBezTo>
                  <a:pt x="532" y="7094"/>
                  <a:pt x="547" y="7051"/>
                  <a:pt x="577" y="7007"/>
                </a:cubicBezTo>
                <a:cubicBezTo>
                  <a:pt x="547" y="6964"/>
                  <a:pt x="532" y="6921"/>
                  <a:pt x="532" y="6863"/>
                </a:cubicBezTo>
                <a:lnTo>
                  <a:pt x="532" y="2962"/>
                </a:lnTo>
                <a:cubicBezTo>
                  <a:pt x="532" y="2904"/>
                  <a:pt x="547" y="2861"/>
                  <a:pt x="577" y="2817"/>
                </a:cubicBezTo>
                <a:cubicBezTo>
                  <a:pt x="547" y="2774"/>
                  <a:pt x="532" y="2731"/>
                  <a:pt x="532" y="2673"/>
                </a:cubicBezTo>
                <a:lnTo>
                  <a:pt x="532" y="0"/>
                </a:lnTo>
                <a:cubicBezTo>
                  <a:pt x="228" y="116"/>
                  <a:pt x="0" y="405"/>
                  <a:pt x="0" y="737"/>
                </a:cubicBezTo>
                <a:lnTo>
                  <a:pt x="0" y="4696"/>
                </a:lnTo>
                <a:cubicBezTo>
                  <a:pt x="0" y="4739"/>
                  <a:pt x="0" y="4797"/>
                  <a:pt x="15" y="4840"/>
                </a:cubicBezTo>
                <a:cubicBezTo>
                  <a:pt x="0" y="4883"/>
                  <a:pt x="0" y="4941"/>
                  <a:pt x="0" y="4985"/>
                </a:cubicBezTo>
                <a:lnTo>
                  <a:pt x="0" y="8871"/>
                </a:lnTo>
                <a:cubicBezTo>
                  <a:pt x="0" y="8915"/>
                  <a:pt x="0" y="8972"/>
                  <a:pt x="15" y="9016"/>
                </a:cubicBezTo>
                <a:cubicBezTo>
                  <a:pt x="0" y="9059"/>
                  <a:pt x="0" y="9117"/>
                  <a:pt x="0" y="9160"/>
                </a:cubicBezTo>
                <a:lnTo>
                  <a:pt x="0" y="12902"/>
                </a:lnTo>
                <a:cubicBezTo>
                  <a:pt x="0" y="12946"/>
                  <a:pt x="0" y="13003"/>
                  <a:pt x="15" y="13047"/>
                </a:cubicBezTo>
                <a:cubicBezTo>
                  <a:pt x="0" y="13090"/>
                  <a:pt x="0" y="13148"/>
                  <a:pt x="0" y="13191"/>
                </a:cubicBezTo>
                <a:lnTo>
                  <a:pt x="0" y="16731"/>
                </a:lnTo>
                <a:cubicBezTo>
                  <a:pt x="0" y="16774"/>
                  <a:pt x="0" y="16832"/>
                  <a:pt x="15" y="16875"/>
                </a:cubicBezTo>
                <a:cubicBezTo>
                  <a:pt x="0" y="16919"/>
                  <a:pt x="0" y="16977"/>
                  <a:pt x="0" y="17020"/>
                </a:cubicBezTo>
                <a:lnTo>
                  <a:pt x="0" y="18826"/>
                </a:lnTo>
                <a:cubicBezTo>
                  <a:pt x="0" y="19259"/>
                  <a:pt x="380" y="19621"/>
                  <a:pt x="835" y="19621"/>
                </a:cubicBezTo>
                <a:cubicBezTo>
                  <a:pt x="6805" y="19621"/>
                  <a:pt x="10101" y="21456"/>
                  <a:pt x="10162" y="21484"/>
                </a:cubicBezTo>
                <a:cubicBezTo>
                  <a:pt x="10299" y="21557"/>
                  <a:pt x="10451" y="21600"/>
                  <a:pt x="10587" y="21600"/>
                </a:cubicBezTo>
                <a:cubicBezTo>
                  <a:pt x="10663" y="21600"/>
                  <a:pt x="10724" y="21586"/>
                  <a:pt x="10800" y="21571"/>
                </a:cubicBezTo>
                <a:cubicBezTo>
                  <a:pt x="10861" y="21586"/>
                  <a:pt x="10937" y="21600"/>
                  <a:pt x="10997" y="21600"/>
                </a:cubicBezTo>
                <a:cubicBezTo>
                  <a:pt x="11149" y="21600"/>
                  <a:pt x="11301" y="21557"/>
                  <a:pt x="11423" y="21484"/>
                </a:cubicBezTo>
                <a:cubicBezTo>
                  <a:pt x="11453" y="21470"/>
                  <a:pt x="14765" y="19621"/>
                  <a:pt x="20749" y="19621"/>
                </a:cubicBezTo>
                <a:cubicBezTo>
                  <a:pt x="21205" y="19621"/>
                  <a:pt x="21585" y="19259"/>
                  <a:pt x="21585" y="18826"/>
                </a:cubicBezTo>
                <a:lnTo>
                  <a:pt x="21585" y="17020"/>
                </a:lnTo>
                <a:cubicBezTo>
                  <a:pt x="21585" y="16977"/>
                  <a:pt x="21585" y="16919"/>
                  <a:pt x="21570" y="16875"/>
                </a:cubicBezTo>
                <a:cubicBezTo>
                  <a:pt x="21585" y="16832"/>
                  <a:pt x="21585" y="16774"/>
                  <a:pt x="21585" y="16731"/>
                </a:cubicBezTo>
                <a:lnTo>
                  <a:pt x="21585" y="13191"/>
                </a:lnTo>
                <a:cubicBezTo>
                  <a:pt x="21585" y="13148"/>
                  <a:pt x="21585" y="13090"/>
                  <a:pt x="21570" y="13047"/>
                </a:cubicBezTo>
                <a:cubicBezTo>
                  <a:pt x="21585" y="13003"/>
                  <a:pt x="21585" y="12946"/>
                  <a:pt x="21585" y="12902"/>
                </a:cubicBezTo>
                <a:lnTo>
                  <a:pt x="21585" y="9160"/>
                </a:lnTo>
                <a:cubicBezTo>
                  <a:pt x="21585" y="9117"/>
                  <a:pt x="21585" y="9059"/>
                  <a:pt x="21570" y="9016"/>
                </a:cubicBezTo>
                <a:cubicBezTo>
                  <a:pt x="21585" y="8972"/>
                  <a:pt x="21585" y="8915"/>
                  <a:pt x="21585" y="8871"/>
                </a:cubicBezTo>
                <a:lnTo>
                  <a:pt x="21585" y="4985"/>
                </a:lnTo>
                <a:cubicBezTo>
                  <a:pt x="21585" y="4941"/>
                  <a:pt x="21585" y="4883"/>
                  <a:pt x="21570" y="4840"/>
                </a:cubicBezTo>
                <a:cubicBezTo>
                  <a:pt x="21585" y="4797"/>
                  <a:pt x="21585" y="4739"/>
                  <a:pt x="21585" y="4696"/>
                </a:cubicBezTo>
                <a:lnTo>
                  <a:pt x="21585" y="751"/>
                </a:ln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78" name="TextBox 27">
            <a:extLst>
              <a:ext uri="{FF2B5EF4-FFF2-40B4-BE49-F238E27FC236}">
                <a16:creationId xmlns:a16="http://schemas.microsoft.com/office/drawing/2014/main" id="{C37C1A7F-224F-460B-827B-A55763F6DE34}"/>
              </a:ext>
            </a:extLst>
          </p:cNvPr>
          <p:cNvSpPr txBox="1"/>
          <p:nvPr/>
        </p:nvSpPr>
        <p:spPr>
          <a:xfrm>
            <a:off x="1624093" y="2487074"/>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08</a:t>
            </a:r>
          </a:p>
        </p:txBody>
      </p:sp>
      <p:sp>
        <p:nvSpPr>
          <p:cNvPr id="75" name="Shape">
            <a:extLst>
              <a:ext uri="{FF2B5EF4-FFF2-40B4-BE49-F238E27FC236}">
                <a16:creationId xmlns:a16="http://schemas.microsoft.com/office/drawing/2014/main" id="{484784C4-5D26-5843-9101-4783E9AFE73B}"/>
              </a:ext>
            </a:extLst>
          </p:cNvPr>
          <p:cNvSpPr/>
          <p:nvPr/>
        </p:nvSpPr>
        <p:spPr>
          <a:xfrm>
            <a:off x="4594184" y="1066422"/>
            <a:ext cx="2430794" cy="4217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76" name="Shape">
            <a:extLst>
              <a:ext uri="{FF2B5EF4-FFF2-40B4-BE49-F238E27FC236}">
                <a16:creationId xmlns:a16="http://schemas.microsoft.com/office/drawing/2014/main" id="{ECF90597-0CC1-0D43-B4C4-E1ECB12CDBD2}"/>
              </a:ext>
            </a:extLst>
          </p:cNvPr>
          <p:cNvSpPr/>
          <p:nvPr/>
        </p:nvSpPr>
        <p:spPr>
          <a:xfrm>
            <a:off x="2075444" y="1066422"/>
            <a:ext cx="2456239" cy="4217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tx1">
              <a:lumMod val="65000"/>
              <a:lumOff val="3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5" name="Shape">
            <a:extLst>
              <a:ext uri="{FF2B5EF4-FFF2-40B4-BE49-F238E27FC236}">
                <a16:creationId xmlns:a16="http://schemas.microsoft.com/office/drawing/2014/main" id="{E93834FA-A44D-E140-A72A-54EE4DB13949}"/>
              </a:ext>
            </a:extLst>
          </p:cNvPr>
          <p:cNvSpPr/>
          <p:nvPr/>
        </p:nvSpPr>
        <p:spPr>
          <a:xfrm>
            <a:off x="4594184" y="612737"/>
            <a:ext cx="2430794" cy="394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6" name="Shape">
            <a:extLst>
              <a:ext uri="{FF2B5EF4-FFF2-40B4-BE49-F238E27FC236}">
                <a16:creationId xmlns:a16="http://schemas.microsoft.com/office/drawing/2014/main" id="{6AA4DB35-4B04-6040-B4F6-13C0AFC7F5DF}"/>
              </a:ext>
            </a:extLst>
          </p:cNvPr>
          <p:cNvSpPr/>
          <p:nvPr/>
        </p:nvSpPr>
        <p:spPr>
          <a:xfrm>
            <a:off x="2075444" y="612737"/>
            <a:ext cx="2456239" cy="3948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tx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8" name="TextBox 22">
            <a:extLst>
              <a:ext uri="{FF2B5EF4-FFF2-40B4-BE49-F238E27FC236}">
                <a16:creationId xmlns:a16="http://schemas.microsoft.com/office/drawing/2014/main" id="{849DF5A9-9EE1-224B-BDE4-A2099DA78492}"/>
              </a:ext>
            </a:extLst>
          </p:cNvPr>
          <p:cNvSpPr txBox="1"/>
          <p:nvPr/>
        </p:nvSpPr>
        <p:spPr>
          <a:xfrm>
            <a:off x="2131555" y="610261"/>
            <a:ext cx="173451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Problem statement</a:t>
            </a:r>
          </a:p>
        </p:txBody>
      </p:sp>
      <p:sp>
        <p:nvSpPr>
          <p:cNvPr id="91" name="TextBox 22">
            <a:extLst>
              <a:ext uri="{FF2B5EF4-FFF2-40B4-BE49-F238E27FC236}">
                <a16:creationId xmlns:a16="http://schemas.microsoft.com/office/drawing/2014/main" id="{89AE1A23-3A1E-034B-8E93-C138703E484A}"/>
              </a:ext>
            </a:extLst>
          </p:cNvPr>
          <p:cNvSpPr txBox="1"/>
          <p:nvPr/>
        </p:nvSpPr>
        <p:spPr>
          <a:xfrm>
            <a:off x="2199819" y="1040349"/>
            <a:ext cx="138666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Aim of Project</a:t>
            </a:r>
          </a:p>
        </p:txBody>
      </p:sp>
      <p:sp>
        <p:nvSpPr>
          <p:cNvPr id="92" name="TextBox 22">
            <a:extLst>
              <a:ext uri="{FF2B5EF4-FFF2-40B4-BE49-F238E27FC236}">
                <a16:creationId xmlns:a16="http://schemas.microsoft.com/office/drawing/2014/main" id="{270A293B-3B9E-8849-BBC6-D22CE37DF1F4}"/>
              </a:ext>
            </a:extLst>
          </p:cNvPr>
          <p:cNvSpPr txBox="1"/>
          <p:nvPr/>
        </p:nvSpPr>
        <p:spPr>
          <a:xfrm>
            <a:off x="2208566" y="1555895"/>
            <a:ext cx="1503938"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Data Dictionary</a:t>
            </a:r>
          </a:p>
        </p:txBody>
      </p:sp>
      <p:sp>
        <p:nvSpPr>
          <p:cNvPr id="93" name="TextBox 22">
            <a:extLst>
              <a:ext uri="{FF2B5EF4-FFF2-40B4-BE49-F238E27FC236}">
                <a16:creationId xmlns:a16="http://schemas.microsoft.com/office/drawing/2014/main" id="{6DF277DC-C7A7-2646-8019-E93EF7CDCA9A}"/>
              </a:ext>
            </a:extLst>
          </p:cNvPr>
          <p:cNvSpPr txBox="1"/>
          <p:nvPr/>
        </p:nvSpPr>
        <p:spPr>
          <a:xfrm>
            <a:off x="2304526" y="2003930"/>
            <a:ext cx="114326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About Data</a:t>
            </a:r>
          </a:p>
        </p:txBody>
      </p:sp>
      <p:sp>
        <p:nvSpPr>
          <p:cNvPr id="94" name="TextBox 22">
            <a:extLst>
              <a:ext uri="{FF2B5EF4-FFF2-40B4-BE49-F238E27FC236}">
                <a16:creationId xmlns:a16="http://schemas.microsoft.com/office/drawing/2014/main" id="{FCC5D7B1-DBE7-3A4E-BA62-90FF6997BBBC}"/>
              </a:ext>
            </a:extLst>
          </p:cNvPr>
          <p:cNvSpPr txBox="1"/>
          <p:nvPr/>
        </p:nvSpPr>
        <p:spPr>
          <a:xfrm>
            <a:off x="2094377" y="2472105"/>
            <a:ext cx="2127505"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Assumption of the Data</a:t>
            </a:r>
          </a:p>
        </p:txBody>
      </p:sp>
      <p:sp>
        <p:nvSpPr>
          <p:cNvPr id="95" name="TextBox 22">
            <a:extLst>
              <a:ext uri="{FF2B5EF4-FFF2-40B4-BE49-F238E27FC236}">
                <a16:creationId xmlns:a16="http://schemas.microsoft.com/office/drawing/2014/main" id="{F09ACB4C-0639-8D4B-8F03-C1B038D240AF}"/>
              </a:ext>
            </a:extLst>
          </p:cNvPr>
          <p:cNvSpPr txBox="1"/>
          <p:nvPr/>
        </p:nvSpPr>
        <p:spPr>
          <a:xfrm>
            <a:off x="2249344" y="2931205"/>
            <a:ext cx="1616725"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Univariate</a:t>
            </a:r>
          </a:p>
        </p:txBody>
      </p:sp>
      <p:sp>
        <p:nvSpPr>
          <p:cNvPr id="96" name="TextBox 22">
            <a:extLst>
              <a:ext uri="{FF2B5EF4-FFF2-40B4-BE49-F238E27FC236}">
                <a16:creationId xmlns:a16="http://schemas.microsoft.com/office/drawing/2014/main" id="{74C217F8-DAE3-C548-8A8C-261DF75592A0}"/>
              </a:ext>
            </a:extLst>
          </p:cNvPr>
          <p:cNvSpPr txBox="1"/>
          <p:nvPr/>
        </p:nvSpPr>
        <p:spPr>
          <a:xfrm>
            <a:off x="2287343" y="3411969"/>
            <a:ext cx="1594283"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Bi-variate</a:t>
            </a:r>
          </a:p>
        </p:txBody>
      </p:sp>
      <p:sp>
        <p:nvSpPr>
          <p:cNvPr id="97" name="TextBox 22">
            <a:extLst>
              <a:ext uri="{FF2B5EF4-FFF2-40B4-BE49-F238E27FC236}">
                <a16:creationId xmlns:a16="http://schemas.microsoft.com/office/drawing/2014/main" id="{1CB28415-2F01-7D40-949E-C87F67794F34}"/>
              </a:ext>
            </a:extLst>
          </p:cNvPr>
          <p:cNvSpPr txBox="1"/>
          <p:nvPr/>
        </p:nvSpPr>
        <p:spPr>
          <a:xfrm>
            <a:off x="2121904" y="3789329"/>
            <a:ext cx="1871603"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Multi-variate</a:t>
            </a:r>
          </a:p>
        </p:txBody>
      </p:sp>
      <p:sp>
        <p:nvSpPr>
          <p:cNvPr id="98" name="TextBox 22">
            <a:extLst>
              <a:ext uri="{FF2B5EF4-FFF2-40B4-BE49-F238E27FC236}">
                <a16:creationId xmlns:a16="http://schemas.microsoft.com/office/drawing/2014/main" id="{913E283B-6A83-B549-A485-C12999749368}"/>
              </a:ext>
            </a:extLst>
          </p:cNvPr>
          <p:cNvSpPr txBox="1"/>
          <p:nvPr/>
        </p:nvSpPr>
        <p:spPr>
          <a:xfrm>
            <a:off x="2058489" y="4169234"/>
            <a:ext cx="199843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Trend Analysis</a:t>
            </a:r>
          </a:p>
        </p:txBody>
      </p:sp>
      <p:sp>
        <p:nvSpPr>
          <p:cNvPr id="99" name="TextBox 22">
            <a:extLst>
              <a:ext uri="{FF2B5EF4-FFF2-40B4-BE49-F238E27FC236}">
                <a16:creationId xmlns:a16="http://schemas.microsoft.com/office/drawing/2014/main" id="{FDAC7ED7-3BB8-2E4C-A525-A2B8AB094E3A}"/>
              </a:ext>
            </a:extLst>
          </p:cNvPr>
          <p:cNvSpPr txBox="1"/>
          <p:nvPr/>
        </p:nvSpPr>
        <p:spPr>
          <a:xfrm rot="21401191">
            <a:off x="4649790" y="601968"/>
            <a:ext cx="234641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Sales Across </a:t>
            </a:r>
            <a:r>
              <a:rPr lang="en-US" sz="1500" b="1" dirty="0" err="1">
                <a:solidFill>
                  <a:prstClr val="white"/>
                </a:solidFill>
                <a:latin typeface="Times New Roman" panose="02020603050405020304" pitchFamily="18" charset="0"/>
                <a:cs typeface="Times New Roman" panose="02020603050405020304" pitchFamily="18" charset="0"/>
              </a:rPr>
              <a:t>Ctrg</a:t>
            </a:r>
            <a:r>
              <a:rPr lang="en-US" sz="1500" b="1" dirty="0">
                <a:solidFill>
                  <a:prstClr val="white"/>
                </a:solidFill>
                <a:latin typeface="Times New Roman" panose="02020603050405020304" pitchFamily="18" charset="0"/>
                <a:cs typeface="Times New Roman" panose="02020603050405020304" pitchFamily="18" charset="0"/>
              </a:rPr>
              <a:t>.</a:t>
            </a:r>
          </a:p>
        </p:txBody>
      </p:sp>
      <p:sp>
        <p:nvSpPr>
          <p:cNvPr id="100" name="TextBox 22">
            <a:extLst>
              <a:ext uri="{FF2B5EF4-FFF2-40B4-BE49-F238E27FC236}">
                <a16:creationId xmlns:a16="http://schemas.microsoft.com/office/drawing/2014/main" id="{30A6982A-9ED8-984C-A5D8-85ECFE6B8BD2}"/>
              </a:ext>
            </a:extLst>
          </p:cNvPr>
          <p:cNvSpPr txBox="1"/>
          <p:nvPr/>
        </p:nvSpPr>
        <p:spPr>
          <a:xfrm rot="21377246">
            <a:off x="4565408" y="1069980"/>
            <a:ext cx="243079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Inference &amp; </a:t>
            </a:r>
            <a:r>
              <a:rPr lang="en-US" sz="1500" b="1" dirty="0" err="1">
                <a:solidFill>
                  <a:prstClr val="white"/>
                </a:solidFill>
                <a:latin typeface="Times New Roman" panose="02020603050405020304" pitchFamily="18" charset="0"/>
                <a:cs typeface="Times New Roman" panose="02020603050405020304" pitchFamily="18" charset="0"/>
              </a:rPr>
              <a:t>Recmd</a:t>
            </a:r>
            <a:r>
              <a:rPr lang="en-US" sz="1500" b="1" dirty="0">
                <a:solidFill>
                  <a:prstClr val="white"/>
                </a:solidFill>
                <a:latin typeface="Times New Roman" panose="02020603050405020304" pitchFamily="18" charset="0"/>
                <a:cs typeface="Times New Roman" panose="02020603050405020304" pitchFamily="18" charset="0"/>
              </a:rPr>
              <a:t>.</a:t>
            </a:r>
          </a:p>
        </p:txBody>
      </p:sp>
      <p:sp>
        <p:nvSpPr>
          <p:cNvPr id="105" name="TextBox 22">
            <a:extLst>
              <a:ext uri="{FF2B5EF4-FFF2-40B4-BE49-F238E27FC236}">
                <a16:creationId xmlns:a16="http://schemas.microsoft.com/office/drawing/2014/main" id="{4CE05E99-7B6E-CB4B-95CA-8766638C15E3}"/>
              </a:ext>
            </a:extLst>
          </p:cNvPr>
          <p:cNvSpPr txBox="1"/>
          <p:nvPr/>
        </p:nvSpPr>
        <p:spPr>
          <a:xfrm rot="21384878">
            <a:off x="4607599" y="1595263"/>
            <a:ext cx="2345257"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Customer segment</a:t>
            </a:r>
          </a:p>
        </p:txBody>
      </p:sp>
      <p:sp>
        <p:nvSpPr>
          <p:cNvPr id="106" name="TextBox 22">
            <a:extLst>
              <a:ext uri="{FF2B5EF4-FFF2-40B4-BE49-F238E27FC236}">
                <a16:creationId xmlns:a16="http://schemas.microsoft.com/office/drawing/2014/main" id="{E26F0EE7-AC26-E941-8A72-62A96E38FFBC}"/>
              </a:ext>
            </a:extLst>
          </p:cNvPr>
          <p:cNvSpPr txBox="1"/>
          <p:nvPr/>
        </p:nvSpPr>
        <p:spPr>
          <a:xfrm rot="21299369">
            <a:off x="4549027" y="2469681"/>
            <a:ext cx="2311851"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Output table head</a:t>
            </a:r>
          </a:p>
        </p:txBody>
      </p:sp>
      <p:sp>
        <p:nvSpPr>
          <p:cNvPr id="107" name="TextBox 22">
            <a:extLst>
              <a:ext uri="{FF2B5EF4-FFF2-40B4-BE49-F238E27FC236}">
                <a16:creationId xmlns:a16="http://schemas.microsoft.com/office/drawing/2014/main" id="{E514CF73-5810-CA4B-85DE-C02C2C4E8158}"/>
              </a:ext>
            </a:extLst>
          </p:cNvPr>
          <p:cNvSpPr txBox="1"/>
          <p:nvPr/>
        </p:nvSpPr>
        <p:spPr>
          <a:xfrm rot="21391553">
            <a:off x="4684581" y="2097306"/>
            <a:ext cx="2195153"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Workflow Image</a:t>
            </a:r>
          </a:p>
        </p:txBody>
      </p:sp>
      <p:sp>
        <p:nvSpPr>
          <p:cNvPr id="108" name="TextBox 22">
            <a:extLst>
              <a:ext uri="{FF2B5EF4-FFF2-40B4-BE49-F238E27FC236}">
                <a16:creationId xmlns:a16="http://schemas.microsoft.com/office/drawing/2014/main" id="{23977CD9-F13C-FC4E-9E51-75F171D5ACAD}"/>
              </a:ext>
            </a:extLst>
          </p:cNvPr>
          <p:cNvSpPr txBox="1"/>
          <p:nvPr/>
        </p:nvSpPr>
        <p:spPr>
          <a:xfrm rot="21299369">
            <a:off x="5073432" y="2920676"/>
            <a:ext cx="1499128"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Clusters</a:t>
            </a:r>
          </a:p>
        </p:txBody>
      </p:sp>
      <p:sp>
        <p:nvSpPr>
          <p:cNvPr id="109" name="TextBox 22">
            <a:extLst>
              <a:ext uri="{FF2B5EF4-FFF2-40B4-BE49-F238E27FC236}">
                <a16:creationId xmlns:a16="http://schemas.microsoft.com/office/drawing/2014/main" id="{9AE7BD33-0316-7149-9F4B-CF1B5E308088}"/>
              </a:ext>
            </a:extLst>
          </p:cNvPr>
          <p:cNvSpPr txBox="1"/>
          <p:nvPr/>
        </p:nvSpPr>
        <p:spPr>
          <a:xfrm rot="21299369">
            <a:off x="4611327" y="3433688"/>
            <a:ext cx="2028119"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Best Customer</a:t>
            </a:r>
          </a:p>
        </p:txBody>
      </p:sp>
      <p:sp>
        <p:nvSpPr>
          <p:cNvPr id="110" name="TextBox 22">
            <a:extLst>
              <a:ext uri="{FF2B5EF4-FFF2-40B4-BE49-F238E27FC236}">
                <a16:creationId xmlns:a16="http://schemas.microsoft.com/office/drawing/2014/main" id="{ABAF57FA-69FD-E44B-AF76-76FBA49692E9}"/>
              </a:ext>
            </a:extLst>
          </p:cNvPr>
          <p:cNvSpPr txBox="1"/>
          <p:nvPr/>
        </p:nvSpPr>
        <p:spPr>
          <a:xfrm rot="21299369">
            <a:off x="4656168" y="3802322"/>
            <a:ext cx="2222083"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Churn Customer</a:t>
            </a:r>
          </a:p>
        </p:txBody>
      </p:sp>
      <p:sp>
        <p:nvSpPr>
          <p:cNvPr id="111" name="TextBox 22">
            <a:extLst>
              <a:ext uri="{FF2B5EF4-FFF2-40B4-BE49-F238E27FC236}">
                <a16:creationId xmlns:a16="http://schemas.microsoft.com/office/drawing/2014/main" id="{E04FFD6F-B48A-894D-8D28-17A9E6752AB2}"/>
              </a:ext>
            </a:extLst>
          </p:cNvPr>
          <p:cNvSpPr txBox="1"/>
          <p:nvPr/>
        </p:nvSpPr>
        <p:spPr>
          <a:xfrm rot="21299369">
            <a:off x="4739853" y="4136523"/>
            <a:ext cx="2145139"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Loyal Customer</a:t>
            </a:r>
          </a:p>
        </p:txBody>
      </p:sp>
      <p:sp>
        <p:nvSpPr>
          <p:cNvPr id="113" name="TextBox 22">
            <a:extLst>
              <a:ext uri="{FF2B5EF4-FFF2-40B4-BE49-F238E27FC236}">
                <a16:creationId xmlns:a16="http://schemas.microsoft.com/office/drawing/2014/main" id="{FE2BAD34-DF6B-7040-84B0-D625B3772AD5}"/>
              </a:ext>
            </a:extLst>
          </p:cNvPr>
          <p:cNvSpPr txBox="1"/>
          <p:nvPr/>
        </p:nvSpPr>
        <p:spPr>
          <a:xfrm rot="21299369">
            <a:off x="4785255" y="4513627"/>
            <a:ext cx="2039341"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Lost Customer</a:t>
            </a:r>
          </a:p>
        </p:txBody>
      </p:sp>
      <p:sp>
        <p:nvSpPr>
          <p:cNvPr id="114" name="TextBox 27">
            <a:extLst>
              <a:ext uri="{FF2B5EF4-FFF2-40B4-BE49-F238E27FC236}">
                <a16:creationId xmlns:a16="http://schemas.microsoft.com/office/drawing/2014/main" id="{8C66C82E-FFA4-1C46-8AB7-858F6A05E00C}"/>
              </a:ext>
            </a:extLst>
          </p:cNvPr>
          <p:cNvSpPr txBox="1"/>
          <p:nvPr/>
        </p:nvSpPr>
        <p:spPr>
          <a:xfrm>
            <a:off x="1314640" y="2895035"/>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09-12</a:t>
            </a:r>
          </a:p>
        </p:txBody>
      </p:sp>
      <p:sp>
        <p:nvSpPr>
          <p:cNvPr id="115" name="TextBox 27">
            <a:extLst>
              <a:ext uri="{FF2B5EF4-FFF2-40B4-BE49-F238E27FC236}">
                <a16:creationId xmlns:a16="http://schemas.microsoft.com/office/drawing/2014/main" id="{6D32B2FD-7641-3948-B982-D0AD99308458}"/>
              </a:ext>
            </a:extLst>
          </p:cNvPr>
          <p:cNvSpPr txBox="1"/>
          <p:nvPr/>
        </p:nvSpPr>
        <p:spPr>
          <a:xfrm>
            <a:off x="1617896" y="338809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13</a:t>
            </a:r>
          </a:p>
        </p:txBody>
      </p:sp>
      <p:sp>
        <p:nvSpPr>
          <p:cNvPr id="116" name="TextBox 27">
            <a:extLst>
              <a:ext uri="{FF2B5EF4-FFF2-40B4-BE49-F238E27FC236}">
                <a16:creationId xmlns:a16="http://schemas.microsoft.com/office/drawing/2014/main" id="{B4F9A8F6-E828-DC48-8AFC-DCEC7B45F7C1}"/>
              </a:ext>
            </a:extLst>
          </p:cNvPr>
          <p:cNvSpPr txBox="1"/>
          <p:nvPr/>
        </p:nvSpPr>
        <p:spPr>
          <a:xfrm>
            <a:off x="1614911" y="3771915"/>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14</a:t>
            </a:r>
          </a:p>
        </p:txBody>
      </p:sp>
      <p:sp>
        <p:nvSpPr>
          <p:cNvPr id="117" name="TextBox 27">
            <a:extLst>
              <a:ext uri="{FF2B5EF4-FFF2-40B4-BE49-F238E27FC236}">
                <a16:creationId xmlns:a16="http://schemas.microsoft.com/office/drawing/2014/main" id="{FCC5044F-9346-5346-9A2B-4112F6D12318}"/>
              </a:ext>
            </a:extLst>
          </p:cNvPr>
          <p:cNvSpPr txBox="1"/>
          <p:nvPr/>
        </p:nvSpPr>
        <p:spPr>
          <a:xfrm>
            <a:off x="1323745" y="4146150"/>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15-16</a:t>
            </a:r>
          </a:p>
        </p:txBody>
      </p:sp>
      <p:sp>
        <p:nvSpPr>
          <p:cNvPr id="118" name="TextBox 25">
            <a:extLst>
              <a:ext uri="{FF2B5EF4-FFF2-40B4-BE49-F238E27FC236}">
                <a16:creationId xmlns:a16="http://schemas.microsoft.com/office/drawing/2014/main" id="{4A4A7B99-596F-8E41-B560-06BAEA9C1EEA}"/>
              </a:ext>
            </a:extLst>
          </p:cNvPr>
          <p:cNvSpPr txBox="1"/>
          <p:nvPr/>
        </p:nvSpPr>
        <p:spPr>
          <a:xfrm>
            <a:off x="7038393" y="100185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23</a:t>
            </a:r>
          </a:p>
        </p:txBody>
      </p:sp>
      <p:sp>
        <p:nvSpPr>
          <p:cNvPr id="119" name="TextBox 26">
            <a:extLst>
              <a:ext uri="{FF2B5EF4-FFF2-40B4-BE49-F238E27FC236}">
                <a16:creationId xmlns:a16="http://schemas.microsoft.com/office/drawing/2014/main" id="{515C0187-3D47-AA4B-B221-4449DBC7A61C}"/>
              </a:ext>
            </a:extLst>
          </p:cNvPr>
          <p:cNvSpPr txBox="1"/>
          <p:nvPr/>
        </p:nvSpPr>
        <p:spPr>
          <a:xfrm>
            <a:off x="6975707" y="1536940"/>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24-25</a:t>
            </a:r>
          </a:p>
        </p:txBody>
      </p:sp>
      <p:sp>
        <p:nvSpPr>
          <p:cNvPr id="120" name="TextBox 27">
            <a:extLst>
              <a:ext uri="{FF2B5EF4-FFF2-40B4-BE49-F238E27FC236}">
                <a16:creationId xmlns:a16="http://schemas.microsoft.com/office/drawing/2014/main" id="{8B2104A8-FACC-534B-9A5D-72380F68CDED}"/>
              </a:ext>
            </a:extLst>
          </p:cNvPr>
          <p:cNvSpPr txBox="1"/>
          <p:nvPr/>
        </p:nvSpPr>
        <p:spPr>
          <a:xfrm>
            <a:off x="7042025" y="199936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26</a:t>
            </a:r>
          </a:p>
        </p:txBody>
      </p:sp>
      <p:sp>
        <p:nvSpPr>
          <p:cNvPr id="121" name="TextBox 27">
            <a:extLst>
              <a:ext uri="{FF2B5EF4-FFF2-40B4-BE49-F238E27FC236}">
                <a16:creationId xmlns:a16="http://schemas.microsoft.com/office/drawing/2014/main" id="{0A9ADD9F-9500-0447-9DEC-5405880D1347}"/>
              </a:ext>
            </a:extLst>
          </p:cNvPr>
          <p:cNvSpPr txBox="1"/>
          <p:nvPr/>
        </p:nvSpPr>
        <p:spPr>
          <a:xfrm>
            <a:off x="7026530" y="242938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27</a:t>
            </a:r>
          </a:p>
        </p:txBody>
      </p:sp>
      <p:sp>
        <p:nvSpPr>
          <p:cNvPr id="122" name="TextBox 27">
            <a:extLst>
              <a:ext uri="{FF2B5EF4-FFF2-40B4-BE49-F238E27FC236}">
                <a16:creationId xmlns:a16="http://schemas.microsoft.com/office/drawing/2014/main" id="{43433A48-7F61-0049-9F9E-9A68BEBF9986}"/>
              </a:ext>
            </a:extLst>
          </p:cNvPr>
          <p:cNvSpPr txBox="1"/>
          <p:nvPr/>
        </p:nvSpPr>
        <p:spPr>
          <a:xfrm>
            <a:off x="7056054" y="286853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28</a:t>
            </a:r>
          </a:p>
        </p:txBody>
      </p:sp>
      <p:sp>
        <p:nvSpPr>
          <p:cNvPr id="123" name="TextBox 27">
            <a:extLst>
              <a:ext uri="{FF2B5EF4-FFF2-40B4-BE49-F238E27FC236}">
                <a16:creationId xmlns:a16="http://schemas.microsoft.com/office/drawing/2014/main" id="{5B8B6931-1885-9041-956A-E56E933167F8}"/>
              </a:ext>
            </a:extLst>
          </p:cNvPr>
          <p:cNvSpPr txBox="1"/>
          <p:nvPr/>
        </p:nvSpPr>
        <p:spPr>
          <a:xfrm>
            <a:off x="7087003" y="3363983"/>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29</a:t>
            </a:r>
          </a:p>
        </p:txBody>
      </p:sp>
      <p:sp>
        <p:nvSpPr>
          <p:cNvPr id="124" name="TextBox 27">
            <a:extLst>
              <a:ext uri="{FF2B5EF4-FFF2-40B4-BE49-F238E27FC236}">
                <a16:creationId xmlns:a16="http://schemas.microsoft.com/office/drawing/2014/main" id="{B542EDEA-8B13-4D46-A1CA-1D1E8F4349DE}"/>
              </a:ext>
            </a:extLst>
          </p:cNvPr>
          <p:cNvSpPr txBox="1"/>
          <p:nvPr/>
        </p:nvSpPr>
        <p:spPr>
          <a:xfrm>
            <a:off x="7094384" y="375256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30</a:t>
            </a:r>
          </a:p>
        </p:txBody>
      </p:sp>
      <p:sp>
        <p:nvSpPr>
          <p:cNvPr id="125" name="TextBox 27">
            <a:extLst>
              <a:ext uri="{FF2B5EF4-FFF2-40B4-BE49-F238E27FC236}">
                <a16:creationId xmlns:a16="http://schemas.microsoft.com/office/drawing/2014/main" id="{61489170-A8B1-9F44-B770-FD078FF79A37}"/>
              </a:ext>
            </a:extLst>
          </p:cNvPr>
          <p:cNvSpPr txBox="1"/>
          <p:nvPr/>
        </p:nvSpPr>
        <p:spPr>
          <a:xfrm>
            <a:off x="7118424" y="410898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31</a:t>
            </a:r>
          </a:p>
        </p:txBody>
      </p:sp>
      <p:sp>
        <p:nvSpPr>
          <p:cNvPr id="126" name="TextBox 24">
            <a:extLst>
              <a:ext uri="{FF2B5EF4-FFF2-40B4-BE49-F238E27FC236}">
                <a16:creationId xmlns:a16="http://schemas.microsoft.com/office/drawing/2014/main" id="{EFD8AC17-0470-6248-8271-70F661ED6E96}"/>
              </a:ext>
            </a:extLst>
          </p:cNvPr>
          <p:cNvSpPr txBox="1"/>
          <p:nvPr/>
        </p:nvSpPr>
        <p:spPr>
          <a:xfrm>
            <a:off x="6969826" y="546173"/>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17-22</a:t>
            </a:r>
          </a:p>
        </p:txBody>
      </p:sp>
      <p:sp>
        <p:nvSpPr>
          <p:cNvPr id="127" name="TextBox 27">
            <a:extLst>
              <a:ext uri="{FF2B5EF4-FFF2-40B4-BE49-F238E27FC236}">
                <a16:creationId xmlns:a16="http://schemas.microsoft.com/office/drawing/2014/main" id="{4FE01223-B3CB-9846-8D50-582207F9CEAA}"/>
              </a:ext>
            </a:extLst>
          </p:cNvPr>
          <p:cNvSpPr txBox="1"/>
          <p:nvPr/>
        </p:nvSpPr>
        <p:spPr>
          <a:xfrm>
            <a:off x="7122403" y="446540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32</a:t>
            </a:r>
          </a:p>
        </p:txBody>
      </p:sp>
    </p:spTree>
    <p:extLst>
      <p:ext uri="{BB962C8B-B14F-4D97-AF65-F5344CB8AC3E}">
        <p14:creationId xmlns:p14="http://schemas.microsoft.com/office/powerpoint/2010/main" val="221498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86319" y="150159"/>
            <a:ext cx="6291133" cy="725349"/>
          </a:xfrm>
        </p:spPr>
        <p:txBody>
          <a:bodyPr>
            <a:normAutofit/>
          </a:bodyPr>
          <a:lstStyle/>
          <a:p>
            <a:r>
              <a:rPr lang="en-US" dirty="0">
                <a:latin typeface="Times New Roman" panose="02020603050405020304" pitchFamily="18" charset="0"/>
                <a:cs typeface="Times New Roman" panose="02020603050405020304" pitchFamily="18" charset="0"/>
              </a:rPr>
              <a:t>Inference – Sales across </a:t>
            </a:r>
            <a:r>
              <a:rPr lang="en-US" dirty="0" err="1">
                <a:latin typeface="Times New Roman" panose="02020603050405020304" pitchFamily="18" charset="0"/>
                <a:cs typeface="Times New Roman" panose="02020603050405020304" pitchFamily="18" charset="0"/>
              </a:rPr>
              <a:t>catg</a:t>
            </a:r>
            <a:r>
              <a:rPr lang="en-US" dirty="0">
                <a:latin typeface="Times New Roman" panose="02020603050405020304" pitchFamily="18" charset="0"/>
                <a:cs typeface="Times New Roman" panose="02020603050405020304" pitchFamily="18" charset="0"/>
              </a:rPr>
              <a:t>.</a:t>
            </a:r>
          </a:p>
        </p:txBody>
      </p:sp>
      <p:sp>
        <p:nvSpPr>
          <p:cNvPr id="5" name="Content Placeholder 4"/>
          <p:cNvSpPr>
            <a:spLocks noGrp="1"/>
          </p:cNvSpPr>
          <p:nvPr>
            <p:ph idx="1"/>
          </p:nvPr>
        </p:nvSpPr>
        <p:spPr>
          <a:xfrm>
            <a:off x="206188" y="875508"/>
            <a:ext cx="8104094" cy="4117833"/>
          </a:xfrm>
        </p:spPr>
        <p:txBody>
          <a:bodyPr>
            <a:normAutofit fontScale="92500"/>
          </a:bodyPr>
          <a:lstStyle/>
          <a:p>
            <a:pPr marL="0" indent="0">
              <a:buNone/>
            </a:pPr>
            <a:r>
              <a:rPr lang="en-GB" sz="1800" b="1" u="sng" dirty="0">
                <a:latin typeface="Times New Roman" panose="02020603050405020304" pitchFamily="18" charset="0"/>
                <a:cs typeface="Times New Roman" panose="02020603050405020304" pitchFamily="18" charset="0"/>
              </a:rPr>
              <a:t>Deal size:</a:t>
            </a:r>
            <a:endParaRPr lang="en-IN" sz="1800" b="1" u="sng"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Medium and small deal generates high volume of sales compared to large deals.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GB" sz="1800" b="1" u="sng" dirty="0">
                <a:latin typeface="Times New Roman" panose="02020603050405020304" pitchFamily="18" charset="0"/>
                <a:cs typeface="Times New Roman" panose="02020603050405020304" pitchFamily="18" charset="0"/>
              </a:rPr>
              <a:t>Country: </a:t>
            </a:r>
            <a:endParaRPr lang="en-IN" sz="1800" b="1" u="sng"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USA has order more shipment followed by SPAIN, FRANCE and AUSTRALIA.</a:t>
            </a:r>
          </a:p>
          <a:p>
            <a:pPr marL="0" indent="0">
              <a:buNone/>
            </a:pPr>
            <a:r>
              <a:rPr lang="en-IN" sz="1800" dirty="0">
                <a:latin typeface="Times New Roman" panose="02020603050405020304" pitchFamily="18" charset="0"/>
                <a:cs typeface="Times New Roman" panose="02020603050405020304" pitchFamily="18" charset="0"/>
              </a:rPr>
              <a:t>	The county with least or lowest sales is IRELAND.</a:t>
            </a:r>
          </a:p>
          <a:p>
            <a:pPr marL="0" indent="0">
              <a:buNone/>
            </a:pPr>
            <a:r>
              <a:rPr lang="en-GB"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Product line:</a:t>
            </a:r>
          </a:p>
          <a:p>
            <a:pPr marL="0" indent="0">
              <a:buNone/>
            </a:pPr>
            <a:r>
              <a:rPr lang="en-GB" sz="1800" dirty="0">
                <a:latin typeface="Times New Roman" panose="02020603050405020304" pitchFamily="18" charset="0"/>
                <a:cs typeface="Times New Roman" panose="02020603050405020304" pitchFamily="18" charset="0"/>
              </a:rPr>
              <a:t>	CLASSIC and VINTAGE car are the hight volume of ordered qty, which 	generates high sales margin, whereas the least sales margin is TRAIN</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Status:</a:t>
            </a:r>
          </a:p>
          <a:p>
            <a:pPr marL="0" indent="0">
              <a:buNone/>
            </a:pPr>
            <a:r>
              <a:rPr lang="en-GB" sz="1800" dirty="0">
                <a:latin typeface="Times New Roman" panose="02020603050405020304" pitchFamily="18" charset="0"/>
                <a:cs typeface="Times New Roman" panose="02020603050405020304" pitchFamily="18" charset="0"/>
              </a:rPr>
              <a:t>	We can spot that </a:t>
            </a:r>
            <a:r>
              <a:rPr lang="en-IN" sz="1800" dirty="0">
                <a:latin typeface="Times New Roman" panose="02020603050405020304" pitchFamily="18" charset="0"/>
                <a:cs typeface="Times New Roman" panose="02020603050405020304" pitchFamily="18" charset="0"/>
              </a:rPr>
              <a:t>Most of the sales revenues is from shipped orders.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658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 SALES ACROSS CATG.</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22431" y="891999"/>
            <a:ext cx="6707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Bi-variate Analysis --  ﻿Sales vs Customer purchases (cumulative)</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43B7ACCA-676B-9F4B-912F-7238393D9677}"/>
              </a:ext>
            </a:extLst>
          </p:cNvPr>
          <p:cNvPicPr>
            <a:picLocks noChangeAspect="1"/>
          </p:cNvPicPr>
          <p:nvPr/>
        </p:nvPicPr>
        <p:blipFill>
          <a:blip r:embed="rId2"/>
          <a:stretch>
            <a:fillRect/>
          </a:stretch>
        </p:blipFill>
        <p:spPr>
          <a:xfrm>
            <a:off x="0" y="1261329"/>
            <a:ext cx="9009529" cy="3753698"/>
          </a:xfrm>
          <a:prstGeom prst="rect">
            <a:avLst/>
          </a:prstGeom>
        </p:spPr>
      </p:pic>
      <p:sp>
        <p:nvSpPr>
          <p:cNvPr id="6" name="Title 1">
            <a:extLst>
              <a:ext uri="{FF2B5EF4-FFF2-40B4-BE49-F238E27FC236}">
                <a16:creationId xmlns:a16="http://schemas.microsoft.com/office/drawing/2014/main" id="{793596BB-0145-E949-A88E-F838440643A8}"/>
              </a:ext>
            </a:extLst>
          </p:cNvPr>
          <p:cNvSpPr txBox="1">
            <a:spLocks/>
          </p:cNvSpPr>
          <p:nvPr/>
        </p:nvSpPr>
        <p:spPr>
          <a:xfrm>
            <a:off x="5814243" y="2063770"/>
            <a:ext cx="2702227" cy="1410153"/>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ea typeface="+mj-ea"/>
                <a:cs typeface="Times New Roman" panose="02020603050405020304" pitchFamily="18" charset="0"/>
              </a:rPr>
              <a:t>Customers like: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ea typeface="+mj-ea"/>
                <a:cs typeface="Times New Roman" panose="02020603050405020304" pitchFamily="18" charset="0"/>
              </a:rPr>
              <a:t>Euro Shopping Channel &amp; Mini Gifts Distributors Ltd. Were the top 2 customer who procured more sales.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ea typeface="+mj-ea"/>
                <a:cs typeface="Times New Roman" panose="02020603050405020304" pitchFamily="18" charset="0"/>
              </a:rPr>
              <a:t>50% of total sales volume were actually made by top 10 customers.</a:t>
            </a:r>
          </a:p>
        </p:txBody>
      </p:sp>
    </p:spTree>
    <p:extLst>
      <p:ext uri="{BB962C8B-B14F-4D97-AF65-F5344CB8AC3E}">
        <p14:creationId xmlns:p14="http://schemas.microsoft.com/office/powerpoint/2010/main" val="3383455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795361-A205-0D46-AAA7-8E7DA7734E3F}"/>
              </a:ext>
            </a:extLst>
          </p:cNvPr>
          <p:cNvPicPr>
            <a:picLocks noChangeAspect="1"/>
          </p:cNvPicPr>
          <p:nvPr/>
        </p:nvPicPr>
        <p:blipFill>
          <a:blip r:embed="rId2"/>
          <a:stretch>
            <a:fillRect/>
          </a:stretch>
        </p:blipFill>
        <p:spPr>
          <a:xfrm>
            <a:off x="0" y="1269128"/>
            <a:ext cx="9081247" cy="3882169"/>
          </a:xfrm>
          <a:prstGeom prst="rect">
            <a:avLst/>
          </a:prstGeom>
        </p:spPr>
      </p:pic>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EDA – SALES ACROSS CATG.</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22431" y="891999"/>
            <a:ext cx="1620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Sales vs Status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itle 1">
            <a:extLst>
              <a:ext uri="{FF2B5EF4-FFF2-40B4-BE49-F238E27FC236}">
                <a16:creationId xmlns:a16="http://schemas.microsoft.com/office/drawing/2014/main" id="{793596BB-0145-E949-A88E-F838440643A8}"/>
              </a:ext>
            </a:extLst>
          </p:cNvPr>
          <p:cNvSpPr txBox="1">
            <a:spLocks/>
          </p:cNvSpPr>
          <p:nvPr/>
        </p:nvSpPr>
        <p:spPr>
          <a:xfrm>
            <a:off x="6642847" y="1261331"/>
            <a:ext cx="2501153" cy="1652198"/>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400" dirty="0">
                <a:effectLst/>
                <a:latin typeface="Times New Roman" panose="02020603050405020304" pitchFamily="18" charset="0"/>
                <a:cs typeface="Times New Roman" panose="02020603050405020304" pitchFamily="18" charset="0"/>
              </a:rPr>
              <a:t>Though Euro Shopping</a:t>
            </a:r>
          </a:p>
          <a:p>
            <a:r>
              <a:rPr lang="en-IN" sz="1400" dirty="0">
                <a:effectLst/>
                <a:latin typeface="Times New Roman" panose="02020603050405020304" pitchFamily="18" charset="0"/>
                <a:cs typeface="Times New Roman" panose="02020603050405020304" pitchFamily="18" charset="0"/>
              </a:rPr>
              <a:t>channel having highest sales; some orders are in</a:t>
            </a:r>
          </a:p>
          <a:p>
            <a:r>
              <a:rPr lang="en-IN" sz="1400" dirty="0">
                <a:effectLst/>
                <a:latin typeface="Times New Roman" panose="02020603050405020304" pitchFamily="18" charset="0"/>
                <a:cs typeface="Times New Roman" panose="02020603050405020304" pitchFamily="18" charset="0"/>
              </a:rPr>
              <a:t>Cancelled &amp;  Disputed status. </a:t>
            </a:r>
          </a:p>
          <a:p>
            <a:endParaRPr lang="en-IN" sz="1400"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 company needs to check if</a:t>
            </a:r>
          </a:p>
          <a:p>
            <a:r>
              <a:rPr lang="en-IN" sz="1400" dirty="0">
                <a:effectLst/>
                <a:latin typeface="Times New Roman" panose="02020603050405020304" pitchFamily="18" charset="0"/>
                <a:cs typeface="Times New Roman" panose="02020603050405020304" pitchFamily="18" charset="0"/>
              </a:rPr>
              <a:t>this could be possible.?</a:t>
            </a:r>
          </a:p>
        </p:txBody>
      </p:sp>
    </p:spTree>
    <p:extLst>
      <p:ext uri="{BB962C8B-B14F-4D97-AF65-F5344CB8AC3E}">
        <p14:creationId xmlns:p14="http://schemas.microsoft.com/office/powerpoint/2010/main" val="300471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6260907" cy="763525"/>
          </a:xfrm>
        </p:spPr>
        <p:txBody>
          <a:bodyPr>
            <a:normAutofit/>
          </a:bodyPr>
          <a:lstStyle/>
          <a:p>
            <a:pPr algn="l"/>
            <a:r>
              <a:rPr lang="en-US" dirty="0">
                <a:latin typeface="Times New Roman" panose="02020603050405020304" pitchFamily="18" charset="0"/>
                <a:cs typeface="Times New Roman" panose="02020603050405020304" pitchFamily="18" charset="0"/>
              </a:rPr>
              <a:t>Inference &amp; </a:t>
            </a:r>
            <a:r>
              <a:rPr lang="en-US" dirty="0" err="1">
                <a:latin typeface="Times New Roman" panose="02020603050405020304" pitchFamily="18" charset="0"/>
                <a:cs typeface="Times New Roman" panose="02020603050405020304" pitchFamily="18" charset="0"/>
              </a:rPr>
              <a:t>Recomendation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EB281C-7B36-3C4E-9AAD-7CF7E8EDC118}"/>
              </a:ext>
            </a:extLst>
          </p:cNvPr>
          <p:cNvSpPr>
            <a:spLocks noGrp="1"/>
          </p:cNvSpPr>
          <p:nvPr>
            <p:ph idx="1"/>
          </p:nvPr>
        </p:nvSpPr>
        <p:spPr/>
        <p:txBody>
          <a:bodyPr/>
          <a:lstStyle/>
          <a:p>
            <a:endParaRPr lang="en-US" dirty="0"/>
          </a:p>
        </p:txBody>
      </p:sp>
      <p:sp>
        <p:nvSpPr>
          <p:cNvPr id="6" name="Title 1">
            <a:extLst>
              <a:ext uri="{FF2B5EF4-FFF2-40B4-BE49-F238E27FC236}">
                <a16:creationId xmlns:a16="http://schemas.microsoft.com/office/drawing/2014/main" id="{05839B0B-27FE-404B-A198-7659830DDD6C}"/>
              </a:ext>
            </a:extLst>
          </p:cNvPr>
          <p:cNvSpPr txBox="1">
            <a:spLocks/>
          </p:cNvSpPr>
          <p:nvPr/>
        </p:nvSpPr>
        <p:spPr>
          <a:xfrm>
            <a:off x="448962" y="868648"/>
            <a:ext cx="6920025" cy="4160552"/>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pPr marL="285750" indent="-285750">
              <a:buFont typeface="Arial" panose="020B0604020202020204" pitchFamily="34" charset="0"/>
              <a:buChar char="•"/>
            </a:pPr>
            <a:r>
              <a:rPr lang="en-IN" sz="1600" dirty="0">
                <a:latin typeface="Book Antiqua" panose="02040602050305030304" pitchFamily="18" charset="0"/>
              </a:rPr>
              <a:t>The large size deals are very less in number, some action need to be  taken to promote and attract the customers to buy more in large size deals.</a:t>
            </a:r>
          </a:p>
          <a:p>
            <a:pPr marL="285750" indent="-285750">
              <a:buFont typeface="Arial" panose="020B0604020202020204" pitchFamily="34" charset="0"/>
              <a:buChar char="•"/>
            </a:pPr>
            <a:endParaRPr lang="en-IN" sz="1600" dirty="0">
              <a:latin typeface="Book Antiqua" panose="02040602050305030304" pitchFamily="18" charset="0"/>
            </a:endParaRPr>
          </a:p>
          <a:p>
            <a:pPr marL="285750" indent="-285750">
              <a:buFont typeface="Arial" panose="020B0604020202020204" pitchFamily="34" charset="0"/>
              <a:buChar char="•"/>
            </a:pPr>
            <a:r>
              <a:rPr lang="en-IN" sz="1600" dirty="0">
                <a:latin typeface="Book Antiqua" panose="02040602050305030304" pitchFamily="18" charset="0"/>
              </a:rPr>
              <a:t>Classic cars have the majority of sales; whereas, trains, trucks and buses sales can be expanded by providing mega offers with low EMI facilities, which can help to increase the sales.</a:t>
            </a:r>
          </a:p>
          <a:p>
            <a:pPr marL="285750" indent="-285750">
              <a:buFont typeface="Arial" panose="020B0604020202020204" pitchFamily="34" charset="0"/>
              <a:buChar char="•"/>
            </a:pPr>
            <a:endParaRPr lang="en-IN" sz="1600" dirty="0">
              <a:latin typeface="Book Antiqua" panose="02040602050305030304" pitchFamily="18" charset="0"/>
            </a:endParaRPr>
          </a:p>
          <a:p>
            <a:pPr marL="285750" indent="-285750">
              <a:buFont typeface="Arial" panose="020B0604020202020204" pitchFamily="34" charset="0"/>
              <a:buChar char="•"/>
            </a:pPr>
            <a:r>
              <a:rPr lang="en-IN" sz="1600" dirty="0">
                <a:latin typeface="Book Antiqua" panose="02040602050305030304" pitchFamily="18" charset="0"/>
              </a:rPr>
              <a:t>From the trends analysis; we come to know that the sales are maximum during the 4</a:t>
            </a:r>
            <a:r>
              <a:rPr lang="en-IN" sz="1600" baseline="30000" dirty="0">
                <a:latin typeface="Book Antiqua" panose="02040602050305030304" pitchFamily="18" charset="0"/>
              </a:rPr>
              <a:t>th</a:t>
            </a:r>
            <a:r>
              <a:rPr lang="en-IN" sz="1600" dirty="0">
                <a:latin typeface="Book Antiqua" panose="02040602050305030304" pitchFamily="18" charset="0"/>
              </a:rPr>
              <a:t> quarter,</a:t>
            </a:r>
          </a:p>
          <a:p>
            <a:r>
              <a:rPr lang="en-IN" sz="1600" dirty="0">
                <a:latin typeface="Book Antiqua" panose="02040602050305030304" pitchFamily="18" charset="0"/>
              </a:rPr>
              <a:t>	 </a:t>
            </a:r>
            <a:r>
              <a:rPr lang="en-IN" sz="1600" i="1" dirty="0">
                <a:latin typeface="Book Antiqua" panose="02040602050305030304" pitchFamily="18" charset="0"/>
              </a:rPr>
              <a:t>By providing offers or discounts to customers, we can increase 	over all sales across all the quarters.</a:t>
            </a:r>
          </a:p>
          <a:p>
            <a:endParaRPr lang="en-IN" sz="1600" dirty="0">
              <a:latin typeface="Book Antiqua" panose="02040602050305030304" pitchFamily="18" charset="0"/>
            </a:endParaRPr>
          </a:p>
          <a:p>
            <a:pPr marL="285750" indent="-285750">
              <a:buFont typeface="Arial" panose="020B0604020202020204" pitchFamily="34" charset="0"/>
              <a:buChar char="•"/>
            </a:pPr>
            <a:r>
              <a:rPr lang="en-IN" sz="1600" dirty="0">
                <a:latin typeface="Book Antiqua" panose="02040602050305030304" pitchFamily="18" charset="0"/>
              </a:rPr>
              <a:t>Pending disputed orders should be resolved at the earliest, so it will not add any negative feel to the customer.</a:t>
            </a:r>
          </a:p>
          <a:p>
            <a:r>
              <a:rPr lang="en-IN" sz="1600" dirty="0">
                <a:latin typeface="Book Antiqua" panose="02040602050305030304" pitchFamily="18" charset="0"/>
              </a:rPr>
              <a:t>	</a:t>
            </a:r>
            <a:r>
              <a:rPr lang="en-IN" sz="1600" i="1" dirty="0">
                <a:latin typeface="Book Antiqua" panose="02040602050305030304" pitchFamily="18" charset="0"/>
              </a:rPr>
              <a:t>cancelled orders need to be investigate</a:t>
            </a:r>
            <a:endParaRPr lang="en-IN" sz="1600" i="1" dirty="0">
              <a:effectLst/>
              <a:latin typeface="Book Antiqua" panose="0204060205030503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133981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chemeClr val="tx1"/>
                </a:solidFill>
                <a:effectLst/>
                <a:latin typeface="Times New Roman" panose="02020603050405020304" pitchFamily="18" charset="0"/>
                <a:cs typeface="Times New Roman" panose="02020603050405020304" pitchFamily="18" charset="0"/>
              </a:rPr>
              <a:t>Customer Segmentation using RFM analysis</a:t>
            </a:r>
            <a:endParaRPr lang="en-US" dirty="0">
              <a:solidFill>
                <a:schemeClr val="tx1"/>
              </a:solidFill>
            </a:endParaRPr>
          </a:p>
        </p:txBody>
      </p:sp>
      <p:sp>
        <p:nvSpPr>
          <p:cNvPr id="6" name="Title 1">
            <a:extLst>
              <a:ext uri="{FF2B5EF4-FFF2-40B4-BE49-F238E27FC236}">
                <a16:creationId xmlns:a16="http://schemas.microsoft.com/office/drawing/2014/main" id="{C02DB928-079B-1B48-A206-4A93CB463B90}"/>
              </a:ext>
            </a:extLst>
          </p:cNvPr>
          <p:cNvSpPr txBox="1">
            <a:spLocks noGrp="1"/>
          </p:cNvSpPr>
          <p:nvPr>
            <p:ph idx="1"/>
          </p:nvPr>
        </p:nvSpPr>
        <p:spPr>
          <a:xfrm>
            <a:off x="448964" y="1044395"/>
            <a:ext cx="8695035" cy="4099105"/>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pPr marL="285750" indent="-285750">
              <a:buFont typeface="Arial" panose="020B0604020202020204" pitchFamily="34" charset="0"/>
              <a:buChar char="•"/>
            </a:pPr>
            <a:r>
              <a:rPr lang="en-IN" sz="1800" u="sng" dirty="0">
                <a:latin typeface="Times New Roman" panose="02020603050405020304" pitchFamily="18" charset="0"/>
                <a:cs typeface="Times New Roman" panose="02020603050405020304" pitchFamily="18" charset="0"/>
              </a:rPr>
              <a:t>KNINE tool </a:t>
            </a:r>
            <a:r>
              <a:rPr lang="en-IN" sz="1800" dirty="0">
                <a:latin typeface="Times New Roman" panose="02020603050405020304" pitchFamily="18" charset="0"/>
                <a:cs typeface="Times New Roman" panose="02020603050405020304" pitchFamily="18" charset="0"/>
              </a:rPr>
              <a:t> is used For Customer Segmentation using RFM Analysis.</a:t>
            </a:r>
          </a:p>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 Recency := Cut-off date for computing Recency is 24</a:t>
            </a:r>
            <a:r>
              <a:rPr lang="en-IN" sz="1800" baseline="30000" dirty="0">
                <a:latin typeface="Times New Roman" panose="02020603050405020304" pitchFamily="18" charset="0"/>
                <a:cs typeface="Times New Roman" panose="02020603050405020304" pitchFamily="18" charset="0"/>
              </a:rPr>
              <a:t>st</a:t>
            </a:r>
            <a:r>
              <a:rPr lang="en-IN" sz="1800" dirty="0">
                <a:latin typeface="Times New Roman" panose="02020603050405020304" pitchFamily="18" charset="0"/>
                <a:cs typeface="Times New Roman" panose="02020603050405020304" pitchFamily="18" charset="0"/>
              </a:rPr>
              <a:t> May 2022</a:t>
            </a:r>
          </a:p>
          <a:p>
            <a:r>
              <a:rPr lang="en-IN" sz="1800" dirty="0">
                <a:latin typeface="Times New Roman" panose="02020603050405020304" pitchFamily="18" charset="0"/>
                <a:cs typeface="Times New Roman" panose="02020603050405020304" pitchFamily="18" charset="0"/>
              </a:rPr>
              <a:t>	</a:t>
            </a:r>
            <a:r>
              <a:rPr lang="en-IN" sz="1800" i="1" dirty="0">
                <a:latin typeface="Times New Roman" panose="02020603050405020304" pitchFamily="18" charset="0"/>
                <a:cs typeface="Times New Roman" panose="02020603050405020304" pitchFamily="18" charset="0"/>
              </a:rPr>
              <a:t>RECENCY in Days = ORDERDATE – cut-off Date</a:t>
            </a:r>
          </a:p>
          <a:p>
            <a:endParaRPr lang="en-IN" sz="18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 F : Frequency – How often the orders are placed by customers, </a:t>
            </a:r>
          </a:p>
          <a:p>
            <a:r>
              <a:rPr lang="en-IN" sz="1800" dirty="0">
                <a:latin typeface="Times New Roman" panose="02020603050405020304" pitchFamily="18" charset="0"/>
                <a:cs typeface="Times New Roman" panose="02020603050405020304" pitchFamily="18" charset="0"/>
              </a:rPr>
              <a:t>	since, the cut-off day has not been provided, we cannot make 	an assumption, so we used ORDERNUMBER for Frequency</a:t>
            </a:r>
          </a:p>
          <a:p>
            <a:r>
              <a:rPr lang="en-IN" sz="18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 : </a:t>
            </a:r>
            <a:r>
              <a:rPr lang="en-IN" sz="1800" dirty="0" err="1">
                <a:latin typeface="Times New Roman" panose="02020603050405020304" pitchFamily="18" charset="0"/>
                <a:cs typeface="Times New Roman" panose="02020603050405020304" pitchFamily="18" charset="0"/>
              </a:rPr>
              <a:t>Monetory</a:t>
            </a:r>
            <a:r>
              <a:rPr lang="en-IN" sz="1800" dirty="0">
                <a:latin typeface="Times New Roman" panose="02020603050405020304" pitchFamily="18" charset="0"/>
                <a:cs typeface="Times New Roman" panose="02020603050405020304" pitchFamily="18" charset="0"/>
              </a:rPr>
              <a:t> – Sales was used as </a:t>
            </a:r>
            <a:r>
              <a:rPr lang="en-IN" sz="1800" dirty="0" err="1">
                <a:latin typeface="Times New Roman" panose="02020603050405020304" pitchFamily="18" charset="0"/>
                <a:cs typeface="Times New Roman" panose="02020603050405020304" pitchFamily="18" charset="0"/>
              </a:rPr>
              <a:t>Monetory</a:t>
            </a:r>
            <a:r>
              <a:rPr lang="en-IN" sz="1800" dirty="0">
                <a:latin typeface="Times New Roman" panose="02020603050405020304" pitchFamily="18" charset="0"/>
                <a:cs typeface="Times New Roman" panose="02020603050405020304" pitchFamily="18" charset="0"/>
              </a:rPr>
              <a:t> </a:t>
            </a:r>
          </a:p>
          <a:p>
            <a:endParaRPr lang="en-IN" sz="1800" dirty="0">
              <a:latin typeface="Times New Roman" panose="02020603050405020304" pitchFamily="18" charset="0"/>
              <a:cs typeface="Times New Roman" panose="02020603050405020304" pitchFamily="18" charset="0"/>
            </a:endParaRPr>
          </a:p>
          <a:p>
            <a:r>
              <a:rPr lang="en-IN" sz="1800" b="1" u="sng" dirty="0">
                <a:latin typeface="Times New Roman" panose="02020603050405020304" pitchFamily="18" charset="0"/>
                <a:cs typeface="Times New Roman" panose="02020603050405020304" pitchFamily="18" charset="0"/>
              </a:rPr>
              <a:t>Assumptions</a:t>
            </a: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1 – All the prices &amp; sales figure are in same currency.</a:t>
            </a:r>
          </a:p>
          <a:p>
            <a:r>
              <a:rPr lang="en-IN" sz="1800" dirty="0">
                <a:latin typeface="Times New Roman" panose="02020603050405020304" pitchFamily="18" charset="0"/>
                <a:cs typeface="Times New Roman" panose="02020603050405020304" pitchFamily="18" charset="0"/>
              </a:rPr>
              <a:t>2 – Sales &amp; (Quantity * Price) will be same.</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357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RMF SEGMENTATION</a:t>
            </a:r>
          </a:p>
        </p:txBody>
      </p:sp>
      <p:sp>
        <p:nvSpPr>
          <p:cNvPr id="3" name="Content Placeholder 2"/>
          <p:cNvSpPr>
            <a:spLocks noGrp="1"/>
          </p:cNvSpPr>
          <p:nvPr>
            <p:ph idx="1"/>
          </p:nvPr>
        </p:nvSpPr>
        <p:spPr>
          <a:xfrm>
            <a:off x="463714" y="1327356"/>
            <a:ext cx="8246070" cy="3616784"/>
          </a:xfrm>
          <a:gradFill>
            <a:gsLst>
              <a:gs pos="0">
                <a:srgbClr val="323A45"/>
              </a:gs>
              <a:gs pos="35000">
                <a:srgbClr val="323A45"/>
              </a:gs>
              <a:gs pos="100000">
                <a:srgbClr val="1C2026"/>
              </a:gs>
            </a:gsLst>
            <a:path path="circle">
              <a:fillToRect l="50000" t="-80000" r="50000" b="180000"/>
            </a:path>
          </a:gradFill>
        </p:spPr>
        <p:txBody>
          <a:bodyPr>
            <a:normAutofit/>
          </a:bodyPr>
          <a:lstStyle/>
          <a:p>
            <a:pPr marL="0" indent="0">
              <a:buNone/>
            </a:pPr>
            <a:r>
              <a:rPr lang="en-IN" sz="1800" dirty="0">
                <a:solidFill>
                  <a:schemeClr val="bg1"/>
                </a:solidFill>
                <a:latin typeface="Times New Roman" panose="02020603050405020304" pitchFamily="18" charset="0"/>
                <a:cs typeface="Times New Roman" panose="02020603050405020304" pitchFamily="18" charset="0"/>
              </a:rPr>
              <a:t>RMF has been segmented accordingly  to Bins.</a:t>
            </a:r>
          </a:p>
          <a:p>
            <a:pPr marL="0" indent="0">
              <a:buNone/>
            </a:pPr>
            <a:r>
              <a:rPr lang="en-IN" sz="1800" dirty="0">
                <a:solidFill>
                  <a:schemeClr val="bg1"/>
                </a:solidFill>
                <a:latin typeface="Times New Roman" panose="02020603050405020304" pitchFamily="18" charset="0"/>
                <a:cs typeface="Times New Roman" panose="02020603050405020304" pitchFamily="18" charset="0"/>
              </a:rPr>
              <a:t>	Created 4 Bins each for R, F &amp; M with below distribution of values:</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br>
              <a:rPr lang="en-IN" dirty="0"/>
            </a:br>
            <a:endParaRPr lang="en-IN" dirty="0"/>
          </a:p>
          <a:p>
            <a:pPr marL="0" indent="0">
              <a:buNone/>
            </a:pPr>
            <a:r>
              <a:rPr lang="en-IN" sz="1600" dirty="0">
                <a:solidFill>
                  <a:schemeClr val="bg1"/>
                </a:solidFill>
                <a:latin typeface="Times New Roman" panose="02020603050405020304" pitchFamily="18" charset="0"/>
                <a:cs typeface="Times New Roman" panose="02020603050405020304" pitchFamily="18" charset="0"/>
              </a:rPr>
              <a:t>	Top 25 %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 Bin 1</a:t>
            </a:r>
          </a:p>
          <a:p>
            <a:pPr marL="0" indent="0">
              <a:buNone/>
            </a:pPr>
            <a:r>
              <a:rPr lang="en-IN" sz="1600" dirty="0">
                <a:solidFill>
                  <a:schemeClr val="bg1"/>
                </a:solidFill>
                <a:latin typeface="Times New Roman" panose="02020603050405020304" pitchFamily="18" charset="0"/>
                <a:cs typeface="Times New Roman" panose="02020603050405020304" pitchFamily="18" charset="0"/>
              </a:rPr>
              <a:t>	Between 25 %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to 50 %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 Bin 2 </a:t>
            </a:r>
          </a:p>
          <a:p>
            <a:pPr marL="0" indent="0">
              <a:buNone/>
            </a:pPr>
            <a:r>
              <a:rPr lang="en-IN" sz="1600" dirty="0">
                <a:solidFill>
                  <a:schemeClr val="bg1"/>
                </a:solidFill>
                <a:latin typeface="Times New Roman" panose="02020603050405020304" pitchFamily="18" charset="0"/>
                <a:cs typeface="Times New Roman" panose="02020603050405020304" pitchFamily="18" charset="0"/>
              </a:rPr>
              <a:t>	Between 50 %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to 75 %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 Bin 3 </a:t>
            </a:r>
          </a:p>
          <a:p>
            <a:pPr marL="0" indent="0">
              <a:buNone/>
            </a:pPr>
            <a:r>
              <a:rPr lang="en-IN" sz="1600" dirty="0">
                <a:solidFill>
                  <a:schemeClr val="bg1"/>
                </a:solidFill>
                <a:latin typeface="Times New Roman" panose="02020603050405020304" pitchFamily="18" charset="0"/>
                <a:cs typeface="Times New Roman" panose="02020603050405020304" pitchFamily="18" charset="0"/>
              </a:rPr>
              <a:t>	Above 75 %</a:t>
            </a:r>
            <a:r>
              <a:rPr lang="en-IN" sz="1600" dirty="0" err="1">
                <a:solidFill>
                  <a:schemeClr val="bg1"/>
                </a:solidFill>
                <a:latin typeface="Times New Roman" panose="02020603050405020304" pitchFamily="18" charset="0"/>
                <a:cs typeface="Times New Roman" panose="02020603050405020304" pitchFamily="18" charset="0"/>
              </a:rPr>
              <a:t>ile</a:t>
            </a:r>
            <a:r>
              <a:rPr lang="en-IN" sz="1600" dirty="0">
                <a:solidFill>
                  <a:schemeClr val="bg1"/>
                </a:solidFill>
                <a:latin typeface="Times New Roman" panose="02020603050405020304" pitchFamily="18" charset="0"/>
                <a:cs typeface="Times New Roman" panose="02020603050405020304" pitchFamily="18" charset="0"/>
              </a:rPr>
              <a:t>– Bin 4</a:t>
            </a:r>
          </a:p>
          <a:p>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43FD32F-C46E-2A49-8DCD-DFABF7D333F4}"/>
              </a:ext>
            </a:extLst>
          </p:cNvPr>
          <p:cNvPicPr>
            <a:picLocks noChangeAspect="1"/>
          </p:cNvPicPr>
          <p:nvPr/>
        </p:nvPicPr>
        <p:blipFill>
          <a:blip r:embed="rId2"/>
          <a:stretch>
            <a:fillRect/>
          </a:stretch>
        </p:blipFill>
        <p:spPr>
          <a:xfrm>
            <a:off x="884144" y="2192550"/>
            <a:ext cx="3539000" cy="1199236"/>
          </a:xfrm>
          <a:prstGeom prst="rect">
            <a:avLst/>
          </a:prstGeom>
        </p:spPr>
      </p:pic>
    </p:spTree>
    <p:extLst>
      <p:ext uri="{BB962C8B-B14F-4D97-AF65-F5344CB8AC3E}">
        <p14:creationId xmlns:p14="http://schemas.microsoft.com/office/powerpoint/2010/main" val="187682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10988" y="340827"/>
            <a:ext cx="8184047" cy="572644"/>
          </a:xfrm>
        </p:spPr>
        <p:txBody>
          <a:bodyPr>
            <a:normAutofit fontScale="90000"/>
          </a:bodyPr>
          <a:lstStyle/>
          <a:p>
            <a:r>
              <a:rPr lang="en-IN" b="1" dirty="0">
                <a:solidFill>
                  <a:schemeClr val="tx1"/>
                </a:solidFill>
                <a:effectLst/>
                <a:latin typeface="Times New Roman" panose="02020603050405020304" pitchFamily="18" charset="0"/>
                <a:cs typeface="Times New Roman" panose="02020603050405020304" pitchFamily="18" charset="0"/>
              </a:rPr>
              <a:t>Workflow image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6DF14C8-2099-F946-A334-98C33250EBE0}"/>
              </a:ext>
            </a:extLst>
          </p:cNvPr>
          <p:cNvPicPr>
            <a:picLocks noChangeAspect="1"/>
          </p:cNvPicPr>
          <p:nvPr/>
        </p:nvPicPr>
        <p:blipFill>
          <a:blip r:embed="rId2"/>
          <a:stretch>
            <a:fillRect/>
          </a:stretch>
        </p:blipFill>
        <p:spPr>
          <a:xfrm>
            <a:off x="1587953" y="864286"/>
            <a:ext cx="7466400" cy="4279214"/>
          </a:xfrm>
          <a:prstGeom prst="rect">
            <a:avLst/>
          </a:prstGeom>
        </p:spPr>
      </p:pic>
    </p:spTree>
    <p:extLst>
      <p:ext uri="{BB962C8B-B14F-4D97-AF65-F5344CB8AC3E}">
        <p14:creationId xmlns:p14="http://schemas.microsoft.com/office/powerpoint/2010/main" val="248219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6489566" cy="304800"/>
          </a:xfrm>
        </p:spPr>
        <p:txBody>
          <a:bodyPr>
            <a:noAutofit/>
          </a:bodyPr>
          <a:lstStyle/>
          <a:p>
            <a:pPr algn="ctr"/>
            <a:r>
              <a:rPr lang="en-US" sz="2400" dirty="0">
                <a:solidFill>
                  <a:schemeClr val="tx1"/>
                </a:solidFill>
              </a:rPr>
              <a:t>Output Table Head</a:t>
            </a:r>
          </a:p>
        </p:txBody>
      </p:sp>
      <p:sp>
        <p:nvSpPr>
          <p:cNvPr id="6" name="Content Placeholder 5">
            <a:extLst>
              <a:ext uri="{FF2B5EF4-FFF2-40B4-BE49-F238E27FC236}">
                <a16:creationId xmlns:a16="http://schemas.microsoft.com/office/drawing/2014/main" id="{F767207A-E3F3-EC47-9C2B-8B7E6936E345}"/>
              </a:ext>
            </a:extLst>
          </p:cNvPr>
          <p:cNvSpPr>
            <a:spLocks noGrp="1"/>
          </p:cNvSpPr>
          <p:nvPr>
            <p:ph idx="1"/>
          </p:nvPr>
        </p:nvSpPr>
        <p:spPr/>
        <p:txBody>
          <a:bodyPr/>
          <a:lstStyle/>
          <a:p>
            <a:endParaRPr lang="en-US" dirty="0"/>
          </a:p>
        </p:txBody>
      </p:sp>
      <p:pic>
        <p:nvPicPr>
          <p:cNvPr id="2" name="Picture 1">
            <a:extLst>
              <a:ext uri="{FF2B5EF4-FFF2-40B4-BE49-F238E27FC236}">
                <a16:creationId xmlns:a16="http://schemas.microsoft.com/office/drawing/2014/main" id="{8B64341B-AFBE-B948-B30E-87F5A3620B56}"/>
              </a:ext>
            </a:extLst>
          </p:cNvPr>
          <p:cNvPicPr>
            <a:picLocks noChangeAspect="1"/>
          </p:cNvPicPr>
          <p:nvPr/>
        </p:nvPicPr>
        <p:blipFill>
          <a:blip r:embed="rId2"/>
          <a:stretch>
            <a:fillRect/>
          </a:stretch>
        </p:blipFill>
        <p:spPr>
          <a:xfrm>
            <a:off x="0" y="304802"/>
            <a:ext cx="9144000" cy="4838698"/>
          </a:xfrm>
          <a:prstGeom prst="rect">
            <a:avLst/>
          </a:prstGeom>
        </p:spPr>
      </p:pic>
    </p:spTree>
    <p:extLst>
      <p:ext uri="{BB962C8B-B14F-4D97-AF65-F5344CB8AC3E}">
        <p14:creationId xmlns:p14="http://schemas.microsoft.com/office/powerpoint/2010/main" val="1391448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 y="916232"/>
            <a:ext cx="4991099" cy="763525"/>
          </a:xfrm>
        </p:spPr>
        <p:txBody>
          <a:bodyPr>
            <a:normAutofit/>
          </a:bodyPr>
          <a:lstStyle/>
          <a:p>
            <a:r>
              <a:rPr lang="en-IN" sz="1400" b="1" u="sng" dirty="0">
                <a:solidFill>
                  <a:schemeClr val="tx1"/>
                </a:solidFill>
                <a:effectLst/>
                <a:latin typeface="Times New Roman" panose="02020603050405020304" pitchFamily="18" charset="0"/>
                <a:cs typeface="Times New Roman" panose="02020603050405020304" pitchFamily="18" charset="0"/>
              </a:rPr>
              <a:t>Using the output excel file from KNIME, RFM was clustered using  Pivot table</a:t>
            </a:r>
          </a:p>
        </p:txBody>
      </p:sp>
      <p:sp>
        <p:nvSpPr>
          <p:cNvPr id="3" name="Content Placeholder 2">
            <a:extLst>
              <a:ext uri="{FF2B5EF4-FFF2-40B4-BE49-F238E27FC236}">
                <a16:creationId xmlns:a16="http://schemas.microsoft.com/office/drawing/2014/main" id="{D78D9015-E523-DD4D-AA15-A2C632A116B7}"/>
              </a:ext>
            </a:extLst>
          </p:cNvPr>
          <p:cNvSpPr>
            <a:spLocks noGrp="1"/>
          </p:cNvSpPr>
          <p:nvPr>
            <p:ph sz="half" idx="2"/>
          </p:nvPr>
        </p:nvSpPr>
        <p:spPr/>
        <p:txBody>
          <a:bodyPr/>
          <a:lstStyle/>
          <a:p>
            <a:endParaRPr lang="en-US"/>
          </a:p>
        </p:txBody>
      </p:sp>
      <p:sp>
        <p:nvSpPr>
          <p:cNvPr id="10" name="Text Placeholder 9">
            <a:extLst>
              <a:ext uri="{FF2B5EF4-FFF2-40B4-BE49-F238E27FC236}">
                <a16:creationId xmlns:a16="http://schemas.microsoft.com/office/drawing/2014/main" id="{B27F105E-E2EB-3142-9B38-E12430680F56}"/>
              </a:ext>
            </a:extLst>
          </p:cNvPr>
          <p:cNvSpPr>
            <a:spLocks noGrp="1"/>
          </p:cNvSpPr>
          <p:nvPr>
            <p:ph type="body" idx="1"/>
          </p:nvPr>
        </p:nvSpPr>
        <p:spPr/>
        <p:txBody>
          <a:bodyPr/>
          <a:lstStyle/>
          <a:p>
            <a:endParaRPr lang="en-US"/>
          </a:p>
        </p:txBody>
      </p:sp>
      <p:sp>
        <p:nvSpPr>
          <p:cNvPr id="12" name="Content Placeholder 11">
            <a:extLst>
              <a:ext uri="{FF2B5EF4-FFF2-40B4-BE49-F238E27FC236}">
                <a16:creationId xmlns:a16="http://schemas.microsoft.com/office/drawing/2014/main" id="{B4D4EFFA-8486-EF41-84B8-18740431151E}"/>
              </a:ext>
            </a:extLst>
          </p:cNvPr>
          <p:cNvSpPr>
            <a:spLocks noGrp="1"/>
          </p:cNvSpPr>
          <p:nvPr>
            <p:ph sz="quarter" idx="4"/>
          </p:nvPr>
        </p:nvSpPr>
        <p:spPr/>
        <p:txBody>
          <a:bodyPr/>
          <a:lstStyle/>
          <a:p>
            <a:endParaRPr lang="en-US"/>
          </a:p>
        </p:txBody>
      </p:sp>
      <p:sp>
        <p:nvSpPr>
          <p:cNvPr id="14" name="Text Placeholder 13">
            <a:extLst>
              <a:ext uri="{FF2B5EF4-FFF2-40B4-BE49-F238E27FC236}">
                <a16:creationId xmlns:a16="http://schemas.microsoft.com/office/drawing/2014/main" id="{F9C2A738-88E3-F64D-9296-62E4F7984351}"/>
              </a:ext>
            </a:extLst>
          </p:cNvPr>
          <p:cNvSpPr>
            <a:spLocks noGrp="1"/>
          </p:cNvSpPr>
          <p:nvPr>
            <p:ph type="body" sz="quarter" idx="3"/>
          </p:nvPr>
        </p:nvSpPr>
        <p:spPr/>
        <p:txBody>
          <a:bodyPr/>
          <a:lstStyle/>
          <a:p>
            <a:endParaRPr lang="en-US"/>
          </a:p>
        </p:txBody>
      </p:sp>
      <p:pic>
        <p:nvPicPr>
          <p:cNvPr id="15" name="Picture 14">
            <a:extLst>
              <a:ext uri="{FF2B5EF4-FFF2-40B4-BE49-F238E27FC236}">
                <a16:creationId xmlns:a16="http://schemas.microsoft.com/office/drawing/2014/main" id="{5653E518-3B8E-4C4D-AB59-A678480A998F}"/>
              </a:ext>
            </a:extLst>
          </p:cNvPr>
          <p:cNvPicPr>
            <a:picLocks noChangeAspect="1"/>
          </p:cNvPicPr>
          <p:nvPr/>
        </p:nvPicPr>
        <p:blipFill>
          <a:blip r:embed="rId2"/>
          <a:stretch>
            <a:fillRect/>
          </a:stretch>
        </p:blipFill>
        <p:spPr>
          <a:xfrm>
            <a:off x="0" y="1481109"/>
            <a:ext cx="4991100" cy="3662390"/>
          </a:xfrm>
          <a:prstGeom prst="rect">
            <a:avLst/>
          </a:prstGeom>
        </p:spPr>
      </p:pic>
      <p:sp>
        <p:nvSpPr>
          <p:cNvPr id="16" name="Content Placeholder 2">
            <a:extLst>
              <a:ext uri="{FF2B5EF4-FFF2-40B4-BE49-F238E27FC236}">
                <a16:creationId xmlns:a16="http://schemas.microsoft.com/office/drawing/2014/main" id="{A0146613-8B79-154C-93CB-86DDAD4CDA65}"/>
              </a:ext>
            </a:extLst>
          </p:cNvPr>
          <p:cNvSpPr txBox="1">
            <a:spLocks/>
          </p:cNvSpPr>
          <p:nvPr/>
        </p:nvSpPr>
        <p:spPr>
          <a:xfrm>
            <a:off x="4991099" y="1044699"/>
            <a:ext cx="4035121" cy="409880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2400" b="1" kern="1200">
                <a:solidFill>
                  <a:schemeClr val="accent6">
                    <a:lumMod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l"/>
            <a:r>
              <a:rPr lang="en-US" sz="1700" dirty="0">
                <a:latin typeface="Times New Roman" panose="02020603050405020304" pitchFamily="18" charset="0"/>
                <a:cs typeface="Times New Roman" panose="02020603050405020304" pitchFamily="18" charset="0"/>
              </a:rPr>
              <a:t>Cluster 1:  Best Customers</a:t>
            </a:r>
          </a:p>
          <a:p>
            <a:pPr algn="l"/>
            <a:r>
              <a:rPr lang="en-IN" sz="1700" dirty="0">
                <a:latin typeface="Times New Roman" panose="02020603050405020304" pitchFamily="18" charset="0"/>
                <a:cs typeface="Times New Roman" panose="02020603050405020304" pitchFamily="18" charset="0"/>
              </a:rPr>
              <a:t>Very Active customers with high orders &amp; Sales values.</a:t>
            </a:r>
          </a:p>
          <a:p>
            <a:pPr algn="l"/>
            <a:endParaRPr lang="en-US" sz="1700" dirty="0">
              <a:latin typeface="Times New Roman" panose="02020603050405020304" pitchFamily="18" charset="0"/>
              <a:cs typeface="Times New Roman" panose="02020603050405020304" pitchFamily="18" charset="0"/>
            </a:endParaRPr>
          </a:p>
          <a:p>
            <a:pPr algn="l"/>
            <a:r>
              <a:rPr lang="en-US" sz="1700" dirty="0">
                <a:latin typeface="Times New Roman" panose="02020603050405020304" pitchFamily="18" charset="0"/>
                <a:cs typeface="Times New Roman" panose="02020603050405020304" pitchFamily="18" charset="0"/>
              </a:rPr>
              <a:t>Cluster 2:  Loyal Customers</a:t>
            </a:r>
          </a:p>
          <a:p>
            <a:pPr algn="l"/>
            <a:r>
              <a:rPr lang="en-IN" sz="1700" dirty="0">
                <a:latin typeface="Times New Roman" panose="02020603050405020304" pitchFamily="18" charset="0"/>
                <a:cs typeface="Times New Roman" panose="02020603050405020304" pitchFamily="18" charset="0"/>
              </a:rPr>
              <a:t>Medium Value customers , who have purchased multiple times with good monetary value. </a:t>
            </a:r>
          </a:p>
          <a:p>
            <a:pPr algn="l"/>
            <a:endParaRPr lang="en-US" sz="1700" b="0" dirty="0">
              <a:latin typeface="Times New Roman" panose="02020603050405020304" pitchFamily="18" charset="0"/>
              <a:cs typeface="Times New Roman" panose="02020603050405020304" pitchFamily="18" charset="0"/>
            </a:endParaRPr>
          </a:p>
          <a:p>
            <a:pPr algn="l"/>
            <a:r>
              <a:rPr lang="en-US" sz="1700" dirty="0">
                <a:latin typeface="Times New Roman" panose="02020603050405020304" pitchFamily="18" charset="0"/>
                <a:cs typeface="Times New Roman" panose="02020603050405020304" pitchFamily="18" charset="0"/>
              </a:rPr>
              <a:t>Cluster 3:  </a:t>
            </a:r>
            <a:r>
              <a:rPr lang="en-IN" sz="1700" dirty="0">
                <a:latin typeface="Times New Roman" panose="02020603050405020304" pitchFamily="18" charset="0"/>
                <a:cs typeface="Times New Roman" panose="02020603050405020304" pitchFamily="18" charset="0"/>
              </a:rPr>
              <a:t>Verge of churn out customers;</a:t>
            </a:r>
          </a:p>
          <a:p>
            <a:pPr algn="l"/>
            <a:r>
              <a:rPr lang="en-IN" sz="1700" dirty="0">
                <a:latin typeface="Times New Roman" panose="02020603050405020304" pitchFamily="18" charset="0"/>
                <a:cs typeface="Times New Roman" panose="02020603050405020304" pitchFamily="18" charset="0"/>
              </a:rPr>
              <a:t> At risk customers with good orders &amp; Sales values</a:t>
            </a:r>
          </a:p>
          <a:p>
            <a:pPr algn="l"/>
            <a:endParaRPr lang="en-US" sz="1700" b="0" dirty="0">
              <a:latin typeface="Times New Roman" panose="02020603050405020304" pitchFamily="18" charset="0"/>
              <a:cs typeface="Times New Roman" panose="02020603050405020304" pitchFamily="18" charset="0"/>
            </a:endParaRPr>
          </a:p>
          <a:p>
            <a:pPr algn="l"/>
            <a:r>
              <a:rPr lang="en-US" sz="1700" dirty="0">
                <a:latin typeface="Times New Roman" panose="02020603050405020304" pitchFamily="18" charset="0"/>
                <a:cs typeface="Times New Roman" panose="02020603050405020304" pitchFamily="18" charset="0"/>
              </a:rPr>
              <a:t>Cluster 4: </a:t>
            </a:r>
            <a:r>
              <a:rPr lang="en-IN" sz="1700" dirty="0">
                <a:latin typeface="Times New Roman" panose="02020603050405020304" pitchFamily="18" charset="0"/>
                <a:cs typeface="Times New Roman" panose="02020603050405020304" pitchFamily="18" charset="0"/>
              </a:rPr>
              <a:t>Lost customer</a:t>
            </a:r>
          </a:p>
          <a:p>
            <a:pPr algn="l"/>
            <a:r>
              <a:rPr lang="en-IN" sz="1700" dirty="0">
                <a:latin typeface="Times New Roman" panose="02020603050405020304" pitchFamily="18" charset="0"/>
                <a:cs typeface="Times New Roman" panose="02020603050405020304" pitchFamily="18" charset="0"/>
              </a:rPr>
              <a:t>Customer who have provided high revenues with one time</a:t>
            </a:r>
          </a:p>
          <a:p>
            <a:pPr algn="l"/>
            <a:endParaRPr lang="en-US" sz="1800" b="0" dirty="0">
              <a:latin typeface="Times New Roman" panose="02020603050405020304" pitchFamily="18" charset="0"/>
              <a:cs typeface="Times New Roman" panose="02020603050405020304" pitchFamily="18" charset="0"/>
            </a:endParaRPr>
          </a:p>
        </p:txBody>
      </p:sp>
      <p:sp>
        <p:nvSpPr>
          <p:cNvPr id="17" name="Title 3">
            <a:extLst>
              <a:ext uri="{FF2B5EF4-FFF2-40B4-BE49-F238E27FC236}">
                <a16:creationId xmlns:a16="http://schemas.microsoft.com/office/drawing/2014/main" id="{99611490-A499-6840-A8B4-15678ACB3D9F}"/>
              </a:ext>
            </a:extLst>
          </p:cNvPr>
          <p:cNvSpPr txBox="1">
            <a:spLocks/>
          </p:cNvSpPr>
          <p:nvPr/>
        </p:nvSpPr>
        <p:spPr>
          <a:xfrm>
            <a:off x="0" y="-1265"/>
            <a:ext cx="4991099" cy="7635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3200" b="1" dirty="0">
                <a:effectLst/>
                <a:latin typeface="Times New Roman" panose="02020603050405020304" pitchFamily="18" charset="0"/>
                <a:cs typeface="Times New Roman" panose="02020603050405020304" pitchFamily="18" charset="0"/>
              </a:rPr>
              <a:t>RMF CLUSTERS</a:t>
            </a:r>
          </a:p>
        </p:txBody>
      </p:sp>
    </p:spTree>
    <p:extLst>
      <p:ext uri="{BB962C8B-B14F-4D97-AF65-F5344CB8AC3E}">
        <p14:creationId xmlns:p14="http://schemas.microsoft.com/office/powerpoint/2010/main" val="2680909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Best Customers</a:t>
            </a:r>
          </a:p>
        </p:txBody>
      </p:sp>
      <p:sp>
        <p:nvSpPr>
          <p:cNvPr id="6" name="Content Placeholder 2">
            <a:extLst>
              <a:ext uri="{FF2B5EF4-FFF2-40B4-BE49-F238E27FC236}">
                <a16:creationId xmlns:a16="http://schemas.microsoft.com/office/drawing/2014/main" id="{31B310C1-86F2-4544-992A-06FB23976E5B}"/>
              </a:ext>
            </a:extLst>
          </p:cNvPr>
          <p:cNvSpPr txBox="1">
            <a:spLocks/>
          </p:cNvSpPr>
          <p:nvPr/>
        </p:nvSpPr>
        <p:spPr>
          <a:xfrm>
            <a:off x="1765004" y="914400"/>
            <a:ext cx="7378996" cy="422910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600" dirty="0">
                <a:solidFill>
                  <a:schemeClr val="bg1"/>
                </a:solidFill>
                <a:latin typeface="Times New Roman" panose="02020603050405020304" pitchFamily="18" charset="0"/>
                <a:cs typeface="Times New Roman" panose="02020603050405020304" pitchFamily="18" charset="0"/>
              </a:rPr>
              <a:t>Recency was given most significant important to select the Best customers;</a:t>
            </a:r>
          </a:p>
          <a:p>
            <a:r>
              <a:rPr lang="en-IN" sz="1600" dirty="0">
                <a:solidFill>
                  <a:schemeClr val="bg1"/>
                </a:solidFill>
                <a:latin typeface="Times New Roman" panose="02020603050405020304" pitchFamily="18" charset="0"/>
                <a:cs typeface="Times New Roman" panose="02020603050405020304" pitchFamily="18" charset="0"/>
              </a:rPr>
              <a:t>Hence we have kept RECENCY as our first parameter for selecting top customers, with MONETARY and FREQUENCY (444)</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IN" sz="1600" dirty="0">
                <a:solidFill>
                  <a:schemeClr val="bg1"/>
                </a:solidFill>
                <a:latin typeface="Times New Roman" panose="02020603050405020304" pitchFamily="18" charset="0"/>
                <a:cs typeface="Times New Roman" panose="02020603050405020304" pitchFamily="18" charset="0"/>
              </a:rPr>
              <a:t>Below is the list of  top 5 best customers based on sales:</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Euro Shopping Channel</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Mini Gifts Distributors Ltd.</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La Rochelle Gifts</a:t>
            </a:r>
          </a:p>
          <a:p>
            <a:pPr>
              <a:buFont typeface="Wingdings" pitchFamily="2" charset="2"/>
              <a:buChar char="v"/>
            </a:pPr>
            <a:r>
              <a:rPr lang="en-IN" sz="1600" dirty="0" err="1">
                <a:solidFill>
                  <a:schemeClr val="bg1"/>
                </a:solidFill>
                <a:latin typeface="Times New Roman" panose="02020603050405020304" pitchFamily="18" charset="0"/>
                <a:cs typeface="Times New Roman" panose="02020603050405020304" pitchFamily="18" charset="0"/>
              </a:rPr>
              <a:t>Souveniers</a:t>
            </a:r>
            <a:r>
              <a:rPr lang="en-IN" sz="1600" dirty="0">
                <a:solidFill>
                  <a:schemeClr val="bg1"/>
                </a:solidFill>
                <a:latin typeface="Times New Roman" panose="02020603050405020304" pitchFamily="18" charset="0"/>
                <a:cs typeface="Times New Roman" panose="02020603050405020304" pitchFamily="18" charset="0"/>
              </a:rPr>
              <a:t> And Things Co.</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Reims Collectables</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5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Verge of Churning Customers</a:t>
            </a:r>
          </a:p>
        </p:txBody>
      </p:sp>
      <p:sp>
        <p:nvSpPr>
          <p:cNvPr id="6" name="Content Placeholder 2">
            <a:extLst>
              <a:ext uri="{FF2B5EF4-FFF2-40B4-BE49-F238E27FC236}">
                <a16:creationId xmlns:a16="http://schemas.microsoft.com/office/drawing/2014/main" id="{31B310C1-86F2-4544-992A-06FB23976E5B}"/>
              </a:ext>
            </a:extLst>
          </p:cNvPr>
          <p:cNvSpPr txBox="1">
            <a:spLocks/>
          </p:cNvSpPr>
          <p:nvPr/>
        </p:nvSpPr>
        <p:spPr>
          <a:xfrm>
            <a:off x="1786270" y="1043395"/>
            <a:ext cx="7357729" cy="4100105"/>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600" dirty="0">
                <a:solidFill>
                  <a:schemeClr val="bg1"/>
                </a:solidFill>
                <a:latin typeface="Times New Roman" panose="02020603050405020304" pitchFamily="18" charset="0"/>
                <a:cs typeface="Times New Roman" panose="02020603050405020304" pitchFamily="18" charset="0"/>
              </a:rPr>
              <a:t>Customers RECENCY value is very low</a:t>
            </a:r>
            <a:endParaRPr lang="en-IN" sz="1600" dirty="0">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Hence we have kept RECENCY as our first parameter for selecting churning customers, with MONETARY and FREQUENCY ({1,2}44)</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IN" sz="1600" dirty="0">
                <a:solidFill>
                  <a:schemeClr val="bg1"/>
                </a:solidFill>
                <a:latin typeface="Times New Roman" panose="02020603050405020304" pitchFamily="18" charset="0"/>
                <a:cs typeface="Times New Roman" panose="02020603050405020304" pitchFamily="18" charset="0"/>
              </a:rPr>
              <a:t>Below is the list of  top 5 Churning customers based on sales:</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AV Stores, Co. </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Land of Toys Inc..</a:t>
            </a:r>
          </a:p>
          <a:p>
            <a:pPr>
              <a:buFont typeface="Wingdings" pitchFamily="2" charset="2"/>
              <a:buChar char="v"/>
            </a:pPr>
            <a:r>
              <a:rPr lang="en-IN" sz="1600" dirty="0" err="1">
                <a:solidFill>
                  <a:schemeClr val="bg1"/>
                </a:solidFill>
                <a:latin typeface="Times New Roman" panose="02020603050405020304" pitchFamily="18" charset="0"/>
                <a:cs typeface="Times New Roman" panose="02020603050405020304" pitchFamily="18" charset="0"/>
              </a:rPr>
              <a:t>Rovelli</a:t>
            </a:r>
            <a:r>
              <a:rPr lang="en-IN" sz="1600" dirty="0">
                <a:solidFill>
                  <a:schemeClr val="bg1"/>
                </a:solidFill>
                <a:latin typeface="Times New Roman" panose="02020603050405020304" pitchFamily="18" charset="0"/>
                <a:cs typeface="Times New Roman" panose="02020603050405020304" pitchFamily="18" charset="0"/>
              </a:rPr>
              <a:t> Gifts</a:t>
            </a:r>
          </a:p>
          <a:p>
            <a:pPr>
              <a:buFont typeface="Wingdings" pitchFamily="2" charset="2"/>
              <a:buChar char="v"/>
            </a:pPr>
            <a:r>
              <a:rPr lang="en-IN" sz="1600" dirty="0" err="1">
                <a:solidFill>
                  <a:schemeClr val="bg1"/>
                </a:solidFill>
                <a:latin typeface="Times New Roman" panose="02020603050405020304" pitchFamily="18" charset="0"/>
                <a:cs typeface="Times New Roman" panose="02020603050405020304" pitchFamily="18" charset="0"/>
              </a:rPr>
              <a:t>Saveley</a:t>
            </a:r>
            <a:r>
              <a:rPr lang="en-IN" sz="1600" dirty="0">
                <a:solidFill>
                  <a:schemeClr val="bg1"/>
                </a:solidFill>
                <a:latin typeface="Times New Roman" panose="02020603050405020304" pitchFamily="18" charset="0"/>
                <a:cs typeface="Times New Roman" panose="02020603050405020304" pitchFamily="18" charset="0"/>
              </a:rPr>
              <a:t> &amp; </a:t>
            </a:r>
            <a:r>
              <a:rPr lang="en-IN" sz="1600" dirty="0" err="1">
                <a:solidFill>
                  <a:schemeClr val="bg1"/>
                </a:solidFill>
                <a:latin typeface="Times New Roman" panose="02020603050405020304" pitchFamily="18" charset="0"/>
                <a:cs typeface="Times New Roman" panose="02020603050405020304" pitchFamily="18" charset="0"/>
              </a:rPr>
              <a:t>Henriot</a:t>
            </a:r>
            <a:r>
              <a:rPr lang="en-IN" sz="1600" dirty="0">
                <a:solidFill>
                  <a:schemeClr val="bg1"/>
                </a:solidFill>
                <a:latin typeface="Times New Roman" panose="02020603050405020304" pitchFamily="18" charset="0"/>
                <a:cs typeface="Times New Roman" panose="02020603050405020304" pitchFamily="18" charset="0"/>
              </a:rPr>
              <a:t>, Co..</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Online Diecast Creations Co</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345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Loyal Customers</a:t>
            </a:r>
          </a:p>
        </p:txBody>
      </p:sp>
      <p:sp>
        <p:nvSpPr>
          <p:cNvPr id="6" name="Content Placeholder 2">
            <a:extLst>
              <a:ext uri="{FF2B5EF4-FFF2-40B4-BE49-F238E27FC236}">
                <a16:creationId xmlns:a16="http://schemas.microsoft.com/office/drawing/2014/main" id="{31B310C1-86F2-4544-992A-06FB23976E5B}"/>
              </a:ext>
            </a:extLst>
          </p:cNvPr>
          <p:cNvSpPr txBox="1">
            <a:spLocks/>
          </p:cNvSpPr>
          <p:nvPr/>
        </p:nvSpPr>
        <p:spPr>
          <a:xfrm>
            <a:off x="1796902" y="1043395"/>
            <a:ext cx="7347098" cy="4100105"/>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600" dirty="0">
                <a:solidFill>
                  <a:schemeClr val="bg1"/>
                </a:solidFill>
                <a:latin typeface="Times New Roman" panose="02020603050405020304" pitchFamily="18" charset="0"/>
                <a:cs typeface="Times New Roman" panose="02020603050405020304" pitchFamily="18" charset="0"/>
              </a:rPr>
              <a:t>Customers RECENCY value is Moderately low</a:t>
            </a:r>
            <a:endParaRPr lang="en-IN" sz="1600" dirty="0">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Hence we have kept RECENCY as our first parameter for selecting churning customers, with MONETARY and FREQUENCY ({3,4}44)</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IN" sz="1600" dirty="0">
                <a:solidFill>
                  <a:schemeClr val="bg1"/>
                </a:solidFill>
                <a:latin typeface="Times New Roman" panose="02020603050405020304" pitchFamily="18" charset="0"/>
                <a:cs typeface="Times New Roman" panose="02020603050405020304" pitchFamily="18" charset="0"/>
              </a:rPr>
              <a:t>Below is the list of  top 5 Loyal customers based on sales:</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Euro Shopping Channel. </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Mini Gifts Distributors Ltd.</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Australian Collectors, Co.</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La Rochelle Gifts.</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Muscle Machine Inc</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IN" sz="1800" b="1" u="sng" dirty="0">
                <a:solidFill>
                  <a:schemeClr val="bg1"/>
                </a:solidFill>
                <a:latin typeface="Times New Roman" panose="02020603050405020304" pitchFamily="18" charset="0"/>
                <a:cs typeface="Times New Roman" panose="02020603050405020304" pitchFamily="18" charset="0"/>
              </a:rPr>
              <a:t>Insights:</a:t>
            </a:r>
          </a:p>
          <a:p>
            <a:pPr marL="0" indent="0">
              <a:buNone/>
            </a:pPr>
            <a:r>
              <a:rPr lang="en-IN" sz="1800" i="1" dirty="0">
                <a:solidFill>
                  <a:schemeClr val="bg1"/>
                </a:solidFill>
                <a:latin typeface="Times New Roman" panose="02020603050405020304" pitchFamily="18" charset="0"/>
                <a:cs typeface="Times New Roman" panose="02020603050405020304" pitchFamily="18" charset="0"/>
              </a:rPr>
              <a:t>These customers have purchased multiple times with good monetary value. If we focus this customers, we can easily turn them into out top best customers.</a:t>
            </a:r>
            <a:r>
              <a:rPr lang="en-IN" sz="1800" i="1" dirty="0"/>
              <a:t> </a:t>
            </a: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pPr>
              <a:buFont typeface="Wingdings" pitchFamily="2" charset="2"/>
              <a:buChar char="v"/>
            </a:pPr>
            <a:endParaRPr lang="en-IN"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323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Lost Customers</a:t>
            </a:r>
          </a:p>
        </p:txBody>
      </p:sp>
      <p:sp>
        <p:nvSpPr>
          <p:cNvPr id="6" name="Content Placeholder 2">
            <a:extLst>
              <a:ext uri="{FF2B5EF4-FFF2-40B4-BE49-F238E27FC236}">
                <a16:creationId xmlns:a16="http://schemas.microsoft.com/office/drawing/2014/main" id="{31B310C1-86F2-4544-992A-06FB23976E5B}"/>
              </a:ext>
            </a:extLst>
          </p:cNvPr>
          <p:cNvSpPr txBox="1">
            <a:spLocks/>
          </p:cNvSpPr>
          <p:nvPr/>
        </p:nvSpPr>
        <p:spPr>
          <a:xfrm>
            <a:off x="1775637" y="903767"/>
            <a:ext cx="7368363" cy="4239733"/>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600" dirty="0">
                <a:solidFill>
                  <a:schemeClr val="bg1"/>
                </a:solidFill>
                <a:latin typeface="Times New Roman" panose="02020603050405020304" pitchFamily="18" charset="0"/>
                <a:cs typeface="Times New Roman" panose="02020603050405020304" pitchFamily="18" charset="0"/>
              </a:rPr>
              <a:t>Customers RECENCY value is Very very low along with MONETARY and FREQUENCY (1,1,1)</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IN" sz="1600" dirty="0">
                <a:solidFill>
                  <a:schemeClr val="bg1"/>
                </a:solidFill>
                <a:latin typeface="Times New Roman" panose="02020603050405020304" pitchFamily="18" charset="0"/>
                <a:cs typeface="Times New Roman" panose="02020603050405020304" pitchFamily="18" charset="0"/>
              </a:rPr>
              <a:t>Below is the list of  top 5 lost customers based on sales:</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Cambridge Collectables Co.</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Double Decker Gift Stores, Ltd.</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CAF Imports</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West Coast Collectables Co.</a:t>
            </a:r>
          </a:p>
          <a:p>
            <a:pPr>
              <a:buFont typeface="Wingdings" pitchFamily="2" charset="2"/>
              <a:buChar char="v"/>
            </a:pPr>
            <a:r>
              <a:rPr lang="en-IN" sz="1600" dirty="0">
                <a:solidFill>
                  <a:schemeClr val="bg1"/>
                </a:solidFill>
                <a:latin typeface="Times New Roman" panose="02020603050405020304" pitchFamily="18" charset="0"/>
                <a:cs typeface="Times New Roman" panose="02020603050405020304" pitchFamily="18" charset="0"/>
              </a:rPr>
              <a:t>Bavarian Collectables Imports, Co</a:t>
            </a:r>
          </a:p>
          <a:p>
            <a:pPr marL="0" indent="0">
              <a:buNone/>
            </a:pPr>
            <a:endParaRPr lang="en-IN" sz="1600" dirty="0">
              <a:solidFill>
                <a:schemeClr val="bg1"/>
              </a:solidFill>
              <a:latin typeface="Times New Roman" panose="02020603050405020304" pitchFamily="18" charset="0"/>
              <a:cs typeface="Times New Roman" panose="02020603050405020304" pitchFamily="18" charset="0"/>
            </a:endParaRPr>
          </a:p>
          <a:p>
            <a:pPr marL="0" indent="0">
              <a:buNone/>
            </a:pPr>
            <a:r>
              <a:rPr lang="en-US" sz="1600" b="1" u="sng" dirty="0">
                <a:solidFill>
                  <a:schemeClr val="bg1"/>
                </a:solidFill>
                <a:latin typeface="Times New Roman" panose="02020603050405020304" pitchFamily="18" charset="0"/>
                <a:cs typeface="Times New Roman" panose="02020603050405020304" pitchFamily="18" charset="0"/>
              </a:rPr>
              <a:t>Insights</a:t>
            </a:r>
          </a:p>
          <a:p>
            <a:pPr marL="0" indent="0">
              <a:buNone/>
            </a:pPr>
            <a:r>
              <a:rPr lang="en-US" sz="1600" dirty="0">
                <a:solidFill>
                  <a:schemeClr val="bg1"/>
                </a:solidFill>
                <a:latin typeface="Times New Roman" panose="02020603050405020304" pitchFamily="18" charset="0"/>
                <a:cs typeface="Times New Roman" panose="02020603050405020304" pitchFamily="18" charset="0"/>
              </a:rPr>
              <a:t>We can </a:t>
            </a:r>
            <a:r>
              <a:rPr lang="en-IN" sz="1900" dirty="0">
                <a:solidFill>
                  <a:schemeClr val="bg1"/>
                </a:solidFill>
                <a:latin typeface="Times New Roman" panose="02020603050405020304" pitchFamily="18" charset="0"/>
                <a:cs typeface="Times New Roman" panose="02020603050405020304" pitchFamily="18" charset="0"/>
              </a:rPr>
              <a:t>collect feedback from these customers and try to bring them back to been a good customer.</a:t>
            </a: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91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83AF0EB-5067-4E2C-A323-545FAE4FB623}"/>
              </a:ext>
            </a:extLst>
          </p:cNvPr>
          <p:cNvSpPr/>
          <p:nvPr/>
        </p:nvSpPr>
        <p:spPr>
          <a:xfrm flipH="1" flipV="1">
            <a:off x="7301" y="0"/>
            <a:ext cx="3341956" cy="5143500"/>
          </a:xfrm>
          <a:custGeom>
            <a:avLst/>
            <a:gdLst>
              <a:gd name="connsiteX0" fmla="*/ 2546252 w 4455941"/>
              <a:gd name="connsiteY0" fmla="*/ 5598940 h 7508631"/>
              <a:gd name="connsiteX1" fmla="*/ 1909689 w 4455941"/>
              <a:gd name="connsiteY1" fmla="*/ 5598940 h 7508631"/>
              <a:gd name="connsiteX2" fmla="*/ 1909689 w 4455941"/>
              <a:gd name="connsiteY2" fmla="*/ 1909689 h 7508631"/>
              <a:gd name="connsiteX3" fmla="*/ 1273126 w 4455941"/>
              <a:gd name="connsiteY3" fmla="*/ 1273126 h 7508631"/>
              <a:gd name="connsiteX4" fmla="*/ 0 w 4455941"/>
              <a:gd name="connsiteY4" fmla="*/ 0 h 7508631"/>
              <a:gd name="connsiteX5" fmla="*/ 636563 w 4455941"/>
              <a:gd name="connsiteY5" fmla="*/ 0 h 7508631"/>
              <a:gd name="connsiteX6" fmla="*/ 1273126 w 4455941"/>
              <a:gd name="connsiteY6" fmla="*/ 636563 h 7508631"/>
              <a:gd name="connsiteX7" fmla="*/ 2539679 w 4455941"/>
              <a:gd name="connsiteY7" fmla="*/ 1779519 h 7508631"/>
              <a:gd name="connsiteX8" fmla="*/ 2546252 w 4455941"/>
              <a:gd name="connsiteY8" fmla="*/ 1909688 h 7508631"/>
              <a:gd name="connsiteX9" fmla="*/ 2546252 w 4455941"/>
              <a:gd name="connsiteY9" fmla="*/ 1909689 h 7508631"/>
              <a:gd name="connsiteX10" fmla="*/ 4455941 w 4455941"/>
              <a:gd name="connsiteY10" fmla="*/ 7508631 h 7508631"/>
              <a:gd name="connsiteX11" fmla="*/ 3819378 w 4455941"/>
              <a:gd name="connsiteY11" fmla="*/ 7508631 h 7508631"/>
              <a:gd name="connsiteX12" fmla="*/ 3182815 w 4455941"/>
              <a:gd name="connsiteY12" fmla="*/ 6872068 h 7508631"/>
              <a:gd name="connsiteX13" fmla="*/ 3182815 w 4455941"/>
              <a:gd name="connsiteY13" fmla="*/ 6872067 h 7508631"/>
              <a:gd name="connsiteX14" fmla="*/ 1909689 w 4455941"/>
              <a:gd name="connsiteY14" fmla="*/ 5598941 h 7508631"/>
              <a:gd name="connsiteX15" fmla="*/ 2546252 w 4455941"/>
              <a:gd name="connsiteY15" fmla="*/ 5598941 h 7508631"/>
              <a:gd name="connsiteX16" fmla="*/ 3182815 w 4455941"/>
              <a:gd name="connsiteY16" fmla="*/ 6235504 h 7508631"/>
              <a:gd name="connsiteX17" fmla="*/ 3182815 w 4455941"/>
              <a:gd name="connsiteY17" fmla="*/ 6235505 h 7508631"/>
              <a:gd name="connsiteX18" fmla="*/ 4455941 w 4455941"/>
              <a:gd name="connsiteY18" fmla="*/ 7508631 h 750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55941" h="7508631">
                <a:moveTo>
                  <a:pt x="2546252" y="5598940"/>
                </a:moveTo>
                <a:lnTo>
                  <a:pt x="1909689" y="5598940"/>
                </a:lnTo>
                <a:lnTo>
                  <a:pt x="1909689" y="1909689"/>
                </a:lnTo>
                <a:cubicBezTo>
                  <a:pt x="1909689" y="1558125"/>
                  <a:pt x="1624690" y="1273126"/>
                  <a:pt x="1273126" y="1273126"/>
                </a:cubicBezTo>
                <a:cubicBezTo>
                  <a:pt x="569998" y="1273126"/>
                  <a:pt x="0" y="703128"/>
                  <a:pt x="0" y="0"/>
                </a:cubicBezTo>
                <a:lnTo>
                  <a:pt x="636563" y="0"/>
                </a:lnTo>
                <a:cubicBezTo>
                  <a:pt x="636563" y="351564"/>
                  <a:pt x="921562" y="636563"/>
                  <a:pt x="1273126" y="636563"/>
                </a:cubicBezTo>
                <a:cubicBezTo>
                  <a:pt x="1932308" y="636563"/>
                  <a:pt x="2474482" y="1137538"/>
                  <a:pt x="2539679" y="1779519"/>
                </a:cubicBezTo>
                <a:lnTo>
                  <a:pt x="2546252" y="1909688"/>
                </a:lnTo>
                <a:lnTo>
                  <a:pt x="2546252" y="1909689"/>
                </a:lnTo>
                <a:close/>
                <a:moveTo>
                  <a:pt x="4455941" y="7508631"/>
                </a:moveTo>
                <a:lnTo>
                  <a:pt x="3819378" y="7508631"/>
                </a:lnTo>
                <a:cubicBezTo>
                  <a:pt x="3819378" y="7157067"/>
                  <a:pt x="3534379" y="6872068"/>
                  <a:pt x="3182815" y="6872068"/>
                </a:cubicBezTo>
                <a:lnTo>
                  <a:pt x="3182815" y="6872067"/>
                </a:lnTo>
                <a:cubicBezTo>
                  <a:pt x="2479687" y="6872067"/>
                  <a:pt x="1909689" y="6302069"/>
                  <a:pt x="1909689" y="5598941"/>
                </a:cubicBezTo>
                <a:lnTo>
                  <a:pt x="2546252" y="5598941"/>
                </a:lnTo>
                <a:cubicBezTo>
                  <a:pt x="2546252" y="5950505"/>
                  <a:pt x="2831251" y="6235504"/>
                  <a:pt x="3182815" y="6235504"/>
                </a:cubicBezTo>
                <a:lnTo>
                  <a:pt x="3182815" y="6235505"/>
                </a:lnTo>
                <a:cubicBezTo>
                  <a:pt x="3885943" y="6235505"/>
                  <a:pt x="4455941" y="6805503"/>
                  <a:pt x="4455941" y="7508631"/>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Freeform: Shape 18">
            <a:extLst>
              <a:ext uri="{FF2B5EF4-FFF2-40B4-BE49-F238E27FC236}">
                <a16:creationId xmlns:a16="http://schemas.microsoft.com/office/drawing/2014/main" id="{F8107651-D79F-4049-AD02-5035E6FB9711}"/>
              </a:ext>
            </a:extLst>
          </p:cNvPr>
          <p:cNvSpPr/>
          <p:nvPr/>
        </p:nvSpPr>
        <p:spPr>
          <a:xfrm flipV="1">
            <a:off x="1439568" y="1329397"/>
            <a:ext cx="1813853" cy="545568"/>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6" name="TextBox 5">
            <a:extLst>
              <a:ext uri="{FF2B5EF4-FFF2-40B4-BE49-F238E27FC236}">
                <a16:creationId xmlns:a16="http://schemas.microsoft.com/office/drawing/2014/main" id="{0A9D232C-6B30-4329-A814-6224186708B2}"/>
              </a:ext>
            </a:extLst>
          </p:cNvPr>
          <p:cNvSpPr txBox="1"/>
          <p:nvPr/>
        </p:nvSpPr>
        <p:spPr>
          <a:xfrm>
            <a:off x="1638923" y="1597966"/>
            <a:ext cx="1371600" cy="307777"/>
          </a:xfrm>
          <a:prstGeom prst="rect">
            <a:avLst/>
          </a:prstGeom>
          <a:noFill/>
        </p:spPr>
        <p:txBody>
          <a:bodyPr wrap="square" rtlCol="0">
            <a:spAutoFit/>
          </a:bodyPr>
          <a:lstStyle/>
          <a:p>
            <a:pPr defTabSz="685800"/>
            <a:r>
              <a:rPr lang="en-US" sz="1400" b="1"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Tableau Link</a:t>
            </a:r>
            <a:endParaRPr lang="en-US" sz="1050" b="1"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A5E65963-663D-43A2-BBC3-D91A61838FA8}"/>
              </a:ext>
            </a:extLst>
          </p:cNvPr>
          <p:cNvSpPr/>
          <p:nvPr/>
        </p:nvSpPr>
        <p:spPr>
          <a:xfrm flipV="1">
            <a:off x="1439568" y="2606081"/>
            <a:ext cx="1813853" cy="545568"/>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7" name="Freeform: Shape 26">
            <a:extLst>
              <a:ext uri="{FF2B5EF4-FFF2-40B4-BE49-F238E27FC236}">
                <a16:creationId xmlns:a16="http://schemas.microsoft.com/office/drawing/2014/main" id="{77FB51AB-A701-4B15-BFE1-328C7476BDC2}"/>
              </a:ext>
            </a:extLst>
          </p:cNvPr>
          <p:cNvSpPr/>
          <p:nvPr/>
        </p:nvSpPr>
        <p:spPr>
          <a:xfrm flipV="1">
            <a:off x="1471763" y="3378999"/>
            <a:ext cx="7406424" cy="1224609"/>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8" name="TextBox 27">
            <a:extLst>
              <a:ext uri="{FF2B5EF4-FFF2-40B4-BE49-F238E27FC236}">
                <a16:creationId xmlns:a16="http://schemas.microsoft.com/office/drawing/2014/main" id="{A1122E9C-9323-4696-9426-EEC0AE5695FA}"/>
              </a:ext>
            </a:extLst>
          </p:cNvPr>
          <p:cNvSpPr txBox="1"/>
          <p:nvPr/>
        </p:nvSpPr>
        <p:spPr>
          <a:xfrm>
            <a:off x="3886199" y="3960066"/>
            <a:ext cx="3439633" cy="707886"/>
          </a:xfrm>
          <a:prstGeom prst="rect">
            <a:avLst/>
          </a:prstGeom>
          <a:noFill/>
        </p:spPr>
        <p:txBody>
          <a:bodyPr wrap="square" rtlCol="0">
            <a:spAutoFit/>
          </a:bodyPr>
          <a:lstStyle/>
          <a:p>
            <a:pPr defTabSz="685800"/>
            <a:r>
              <a:rPr lang="en-US" sz="4000" b="1" dirty="0">
                <a:latin typeface="Times New Roman" panose="02020603050405020304" pitchFamily="18" charset="0"/>
                <a:ea typeface="Open Sans" panose="020B0606030504020204" pitchFamily="34" charset="0"/>
                <a:cs typeface="Times New Roman" panose="02020603050405020304" pitchFamily="18" charset="0"/>
              </a:rPr>
              <a:t>Thank You!.</a:t>
            </a:r>
          </a:p>
        </p:txBody>
      </p:sp>
      <p:sp>
        <p:nvSpPr>
          <p:cNvPr id="2" name="TextBox 1">
            <a:extLst>
              <a:ext uri="{FF2B5EF4-FFF2-40B4-BE49-F238E27FC236}">
                <a16:creationId xmlns:a16="http://schemas.microsoft.com/office/drawing/2014/main" id="{FD1FC5FC-5AB8-404F-931E-517BD4E6D93F}"/>
              </a:ext>
            </a:extLst>
          </p:cNvPr>
          <p:cNvSpPr txBox="1"/>
          <p:nvPr/>
        </p:nvSpPr>
        <p:spPr>
          <a:xfrm>
            <a:off x="1883852" y="1891089"/>
            <a:ext cx="7252847" cy="646331"/>
          </a:xfrm>
          <a:prstGeom prst="rect">
            <a:avLst/>
          </a:prstGeom>
          <a:noFill/>
        </p:spPr>
        <p:txBody>
          <a:bodyPr wrap="square" rtlCol="0">
            <a:spAutoFit/>
          </a:bodyPr>
          <a:lstStyle/>
          <a:p>
            <a:r>
              <a:rPr lang="en-US" dirty="0"/>
              <a:t>https://</a:t>
            </a:r>
            <a:r>
              <a:rPr lang="en-US" dirty="0" err="1"/>
              <a:t>public.tableau.com</a:t>
            </a:r>
            <a:r>
              <a:rPr lang="en-US" dirty="0"/>
              <a:t>/app/profile/thilak5189/viz/MRA-Project-Milestone-1EDATrend/</a:t>
            </a:r>
            <a:r>
              <a:rPr lang="en-US" dirty="0" err="1"/>
              <a:t>SalesbyCountry?publish</a:t>
            </a:r>
            <a:r>
              <a:rPr lang="en-US" dirty="0"/>
              <a:t>=yes</a:t>
            </a:r>
          </a:p>
        </p:txBody>
      </p:sp>
      <p:graphicFrame>
        <p:nvGraphicFramePr>
          <p:cNvPr id="3" name="Object 2">
            <a:extLst>
              <a:ext uri="{FF2B5EF4-FFF2-40B4-BE49-F238E27FC236}">
                <a16:creationId xmlns:a16="http://schemas.microsoft.com/office/drawing/2014/main" id="{0251892A-28CD-1C48-BF09-84F6A8FE5F6D}"/>
              </a:ext>
            </a:extLst>
          </p:cNvPr>
          <p:cNvGraphicFramePr>
            <a:graphicFrameLocks noChangeAspect="1"/>
          </p:cNvGraphicFramePr>
          <p:nvPr>
            <p:extLst>
              <p:ext uri="{D42A27DB-BD31-4B8C-83A1-F6EECF244321}">
                <p14:modId xmlns:p14="http://schemas.microsoft.com/office/powerpoint/2010/main" val="1347846198"/>
              </p:ext>
            </p:extLst>
          </p:nvPr>
        </p:nvGraphicFramePr>
        <p:xfrm>
          <a:off x="3253421" y="2716544"/>
          <a:ext cx="965200" cy="609600"/>
        </p:xfrm>
        <a:graphic>
          <a:graphicData uri="http://schemas.openxmlformats.org/presentationml/2006/ole">
            <mc:AlternateContent xmlns:mc="http://schemas.openxmlformats.org/markup-compatibility/2006">
              <mc:Choice xmlns:v="urn:schemas-microsoft-com:vml" Requires="v">
                <p:oleObj spid="_x0000_s17409"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3253421" y="2716544"/>
                        <a:ext cx="965200" cy="609600"/>
                      </a:xfrm>
                      <a:prstGeom prst="rect">
                        <a:avLst/>
                      </a:prstGeom>
                    </p:spPr>
                  </p:pic>
                </p:oleObj>
              </mc:Fallback>
            </mc:AlternateContent>
          </a:graphicData>
        </a:graphic>
      </p:graphicFrame>
      <p:sp>
        <p:nvSpPr>
          <p:cNvPr id="38" name="TextBox 37">
            <a:extLst>
              <a:ext uri="{FF2B5EF4-FFF2-40B4-BE49-F238E27FC236}">
                <a16:creationId xmlns:a16="http://schemas.microsoft.com/office/drawing/2014/main" id="{65826269-30C3-F341-B5AE-CDBF6BFB0D53}"/>
              </a:ext>
            </a:extLst>
          </p:cNvPr>
          <p:cNvSpPr txBox="1"/>
          <p:nvPr/>
        </p:nvSpPr>
        <p:spPr>
          <a:xfrm>
            <a:off x="1661697" y="2802924"/>
            <a:ext cx="2049066" cy="307777"/>
          </a:xfrm>
          <a:prstGeom prst="rect">
            <a:avLst/>
          </a:prstGeom>
          <a:noFill/>
        </p:spPr>
        <p:txBody>
          <a:bodyPr wrap="square" rtlCol="0">
            <a:spAutoFit/>
          </a:bodyPr>
          <a:lstStyle/>
          <a:p>
            <a:pPr defTabSz="685800"/>
            <a:r>
              <a:rPr lang="en-US" sz="14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RMA output</a:t>
            </a:r>
            <a:endParaRPr lang="en-US" sz="105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23408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Aim of the project</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This project aims to find the underlying buying patterns of the customers of an automobile part manufacturer based on the past 3 years of the Company's transaction data and hence recommend customized marketing strategies for different segments of customers.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Data Dictionary</a:t>
            </a:r>
          </a:p>
        </p:txBody>
      </p:sp>
      <p:graphicFrame>
        <p:nvGraphicFramePr>
          <p:cNvPr id="4" name="Content Placeholder 3">
            <a:extLst>
              <a:ext uri="{FF2B5EF4-FFF2-40B4-BE49-F238E27FC236}">
                <a16:creationId xmlns:a16="http://schemas.microsoft.com/office/drawing/2014/main" id="{998CE794-87CC-8A47-AC52-6188B6B6A2A1}"/>
              </a:ext>
            </a:extLst>
          </p:cNvPr>
          <p:cNvGraphicFramePr>
            <a:graphicFrameLocks noGrp="1"/>
          </p:cNvGraphicFramePr>
          <p:nvPr>
            <p:ph idx="1"/>
            <p:extLst>
              <p:ext uri="{D42A27DB-BD31-4B8C-83A1-F6EECF244321}">
                <p14:modId xmlns:p14="http://schemas.microsoft.com/office/powerpoint/2010/main" val="2575448587"/>
              </p:ext>
            </p:extLst>
          </p:nvPr>
        </p:nvGraphicFramePr>
        <p:xfrm>
          <a:off x="257581" y="1240789"/>
          <a:ext cx="8695033" cy="3828849"/>
        </p:xfrm>
        <a:graphic>
          <a:graphicData uri="http://schemas.openxmlformats.org/drawingml/2006/table">
            <a:tbl>
              <a:tblPr/>
              <a:tblGrid>
                <a:gridCol w="2218381">
                  <a:extLst>
                    <a:ext uri="{9D8B030D-6E8A-4147-A177-3AD203B41FA5}">
                      <a16:colId xmlns:a16="http://schemas.microsoft.com/office/drawing/2014/main" val="2168985568"/>
                    </a:ext>
                  </a:extLst>
                </a:gridCol>
                <a:gridCol w="2293308">
                  <a:extLst>
                    <a:ext uri="{9D8B030D-6E8A-4147-A177-3AD203B41FA5}">
                      <a16:colId xmlns:a16="http://schemas.microsoft.com/office/drawing/2014/main" val="348815106"/>
                    </a:ext>
                  </a:extLst>
                </a:gridCol>
                <a:gridCol w="1913966">
                  <a:extLst>
                    <a:ext uri="{9D8B030D-6E8A-4147-A177-3AD203B41FA5}">
                      <a16:colId xmlns:a16="http://schemas.microsoft.com/office/drawing/2014/main" val="1592296445"/>
                    </a:ext>
                  </a:extLst>
                </a:gridCol>
                <a:gridCol w="2269378">
                  <a:extLst>
                    <a:ext uri="{9D8B030D-6E8A-4147-A177-3AD203B41FA5}">
                      <a16:colId xmlns:a16="http://schemas.microsoft.com/office/drawing/2014/main" val="3414688614"/>
                    </a:ext>
                  </a:extLst>
                </a:gridCol>
              </a:tblGrid>
              <a:tr h="360105">
                <a:tc>
                  <a:txBody>
                    <a:bodyPr/>
                    <a:lstStyle/>
                    <a:p>
                      <a:r>
                        <a:rPr lang="en-IN" sz="1100" dirty="0">
                          <a:effectLst/>
                          <a:latin typeface="Times New Roman" panose="02020603050405020304" pitchFamily="18" charset="0"/>
                          <a:cs typeface="Times New Roman" panose="02020603050405020304" pitchFamily="18" charset="0"/>
                        </a:rPr>
                        <a:t>ORDERNUMBER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Order Number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dirty="0">
                          <a:effectLst/>
                          <a:latin typeface="Times New Roman" panose="02020603050405020304" pitchFamily="18" charset="0"/>
                          <a:cs typeface="Times New Roman" panose="02020603050405020304" pitchFamily="18" charset="0"/>
                        </a:rPr>
                        <a:t>CUSTOMERNAME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326577"/>
                  </a:ext>
                </a:extLst>
              </a:tr>
              <a:tr h="360105">
                <a:tc>
                  <a:txBody>
                    <a:bodyPr/>
                    <a:lstStyle/>
                    <a:p>
                      <a:r>
                        <a:rPr lang="en-IN" sz="1100" dirty="0">
                          <a:effectLst/>
                          <a:latin typeface="Times New Roman" panose="02020603050405020304" pitchFamily="18" charset="0"/>
                          <a:cs typeface="Times New Roman" panose="02020603050405020304" pitchFamily="18" charset="0"/>
                        </a:rPr>
                        <a:t>QUANTITYORDERED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dirty="0">
                          <a:effectLst/>
                          <a:latin typeface="Times New Roman" panose="02020603050405020304" pitchFamily="18" charset="0"/>
                          <a:cs typeface="Times New Roman" panose="02020603050405020304" pitchFamily="18" charset="0"/>
                        </a:rPr>
                        <a:t>Quantity ordered</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PHONE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Phone of the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900478"/>
                  </a:ext>
                </a:extLst>
              </a:tr>
              <a:tr h="360105">
                <a:tc>
                  <a:txBody>
                    <a:bodyPr/>
                    <a:lstStyle/>
                    <a:p>
                      <a:r>
                        <a:rPr lang="en-IN" sz="1100" dirty="0">
                          <a:effectLst/>
                          <a:latin typeface="Times New Roman" panose="02020603050405020304" pitchFamily="18" charset="0"/>
                          <a:cs typeface="Times New Roman" panose="02020603050405020304" pitchFamily="18" charset="0"/>
                        </a:rPr>
                        <a:t>PRICEEACH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Price of Each item</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dirty="0">
                          <a:effectLst/>
                          <a:latin typeface="Times New Roman" panose="02020603050405020304" pitchFamily="18" charset="0"/>
                          <a:cs typeface="Times New Roman" panose="02020603050405020304" pitchFamily="18" charset="0"/>
                        </a:rPr>
                        <a:t>ADDRESSLINE1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Address of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9737374"/>
                  </a:ext>
                </a:extLst>
              </a:tr>
              <a:tr h="360105">
                <a:tc>
                  <a:txBody>
                    <a:bodyPr/>
                    <a:lstStyle/>
                    <a:p>
                      <a:r>
                        <a:rPr lang="en-IN" sz="1100" dirty="0">
                          <a:effectLst/>
                          <a:latin typeface="Times New Roman" panose="02020603050405020304" pitchFamily="18" charset="0"/>
                          <a:cs typeface="Times New Roman" panose="02020603050405020304" pitchFamily="18" charset="0"/>
                        </a:rPr>
                        <a:t>ORDERLINENUMBER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order line</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CITY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dirty="0">
                          <a:effectLst/>
                          <a:latin typeface="Times New Roman" panose="02020603050405020304" pitchFamily="18" charset="0"/>
                          <a:cs typeface="Times New Roman" panose="02020603050405020304" pitchFamily="18" charset="0"/>
                        </a:rPr>
                        <a:t>City of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245907"/>
                  </a:ext>
                </a:extLst>
              </a:tr>
              <a:tr h="360105">
                <a:tc>
                  <a:txBody>
                    <a:bodyPr/>
                    <a:lstStyle/>
                    <a:p>
                      <a:r>
                        <a:rPr lang="en-IN" sz="1100" dirty="0">
                          <a:effectLst/>
                          <a:latin typeface="Times New Roman" panose="02020603050405020304" pitchFamily="18" charset="0"/>
                          <a:cs typeface="Times New Roman" panose="02020603050405020304" pitchFamily="18" charset="0"/>
                        </a:rPr>
                        <a:t>SALES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Sales amount</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POSTALCODE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dirty="0">
                          <a:effectLst/>
                          <a:latin typeface="Times New Roman" panose="02020603050405020304" pitchFamily="18" charset="0"/>
                          <a:cs typeface="Times New Roman" panose="02020603050405020304" pitchFamily="18" charset="0"/>
                        </a:rPr>
                        <a:t>Postal Code of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936556"/>
                  </a:ext>
                </a:extLst>
              </a:tr>
              <a:tr h="202010">
                <a:tc>
                  <a:txBody>
                    <a:bodyPr/>
                    <a:lstStyle/>
                    <a:p>
                      <a:r>
                        <a:rPr lang="en-IN" sz="1100" dirty="0">
                          <a:effectLst/>
                          <a:latin typeface="Times New Roman" panose="02020603050405020304" pitchFamily="18" charset="0"/>
                          <a:cs typeface="Times New Roman" panose="02020603050405020304" pitchFamily="18" charset="0"/>
                        </a:rPr>
                        <a:t>ORDERDATE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Order Date</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COUNTRY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Country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65364"/>
                  </a:ext>
                </a:extLst>
              </a:tr>
              <a:tr h="360105">
                <a:tc>
                  <a:txBody>
                    <a:bodyPr/>
                    <a:lstStyle/>
                    <a:p>
                      <a:r>
                        <a:rPr lang="en-IN" sz="1100" dirty="0">
                          <a:effectLst/>
                          <a:latin typeface="Times New Roman" panose="02020603050405020304" pitchFamily="18" charset="0"/>
                          <a:cs typeface="Times New Roman" panose="02020603050405020304" pitchFamily="18" charset="0"/>
                        </a:rPr>
                        <a:t>DAYS_SINCE_LASTORDER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Days_ Since_Lastorder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CONTACTLASTNAME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Contact person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11189"/>
                  </a:ext>
                </a:extLst>
              </a:tr>
              <a:tr h="360105">
                <a:tc>
                  <a:txBody>
                    <a:bodyPr/>
                    <a:lstStyle/>
                    <a:p>
                      <a:r>
                        <a:rPr lang="en-IN" sz="1100" dirty="0">
                          <a:effectLst/>
                          <a:latin typeface="Times New Roman" panose="02020603050405020304" pitchFamily="18" charset="0"/>
                          <a:cs typeface="Times New Roman" panose="02020603050405020304" pitchFamily="18" charset="0"/>
                        </a:rPr>
                        <a:t>STATUS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Status of order like Shipped or not</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a:effectLst/>
                          <a:latin typeface="Times New Roman" panose="02020603050405020304" pitchFamily="18" charset="0"/>
                          <a:cs typeface="Times New Roman" panose="02020603050405020304" pitchFamily="18" charset="0"/>
                        </a:rPr>
                        <a:t>CONTACTFIRSTNAME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dirty="0">
                          <a:effectLst/>
                          <a:latin typeface="Times New Roman" panose="02020603050405020304" pitchFamily="18" charset="0"/>
                          <a:cs typeface="Times New Roman" panose="02020603050405020304" pitchFamily="18" charset="0"/>
                        </a:rPr>
                        <a:t>Contact person customer</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505908"/>
                  </a:ext>
                </a:extLst>
              </a:tr>
              <a:tr h="360105">
                <a:tc>
                  <a:txBody>
                    <a:bodyPr/>
                    <a:lstStyle/>
                    <a:p>
                      <a:r>
                        <a:rPr lang="en-IN" sz="1100" dirty="0">
                          <a:effectLst/>
                          <a:latin typeface="Times New Roman" panose="02020603050405020304" pitchFamily="18" charset="0"/>
                          <a:cs typeface="Times New Roman" panose="02020603050405020304" pitchFamily="18" charset="0"/>
                        </a:rPr>
                        <a:t>PRODUCTLINE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Product line – CATEGORY</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dirty="0">
                          <a:effectLst/>
                          <a:latin typeface="Times New Roman" panose="02020603050405020304" pitchFamily="18" charset="0"/>
                          <a:cs typeface="Times New Roman" panose="02020603050405020304" pitchFamily="18" charset="0"/>
                        </a:rPr>
                        <a:t>DEALSIZE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dirty="0">
                          <a:effectLst/>
                          <a:latin typeface="Times New Roman" panose="02020603050405020304" pitchFamily="18" charset="0"/>
                          <a:cs typeface="Times New Roman" panose="02020603050405020304" pitchFamily="18" charset="0"/>
                        </a:rPr>
                        <a:t>Size of the deal based on Quantity and Item Price</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5780006"/>
                  </a:ext>
                </a:extLst>
              </a:tr>
              <a:tr h="360105">
                <a:tc>
                  <a:txBody>
                    <a:bodyPr/>
                    <a:lstStyle/>
                    <a:p>
                      <a:r>
                        <a:rPr lang="en-IN" sz="1100" dirty="0">
                          <a:effectLst/>
                          <a:latin typeface="Times New Roman" panose="02020603050405020304" pitchFamily="18" charset="0"/>
                          <a:cs typeface="Times New Roman" panose="02020603050405020304" pitchFamily="18" charset="0"/>
                        </a:rPr>
                        <a:t>MSRP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IN" sz="1100">
                          <a:effectLst/>
                          <a:latin typeface="Times New Roman" panose="02020603050405020304" pitchFamily="18" charset="0"/>
                          <a:cs typeface="Times New Roman" panose="02020603050405020304" pitchFamily="18" charset="0"/>
                        </a:rPr>
                        <a:t>Manufacturer's Suggested Retail Price</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100" dirty="0">
                        <a:effectLst/>
                        <a:latin typeface="Times New Roman" panose="02020603050405020304" pitchFamily="18" charset="0"/>
                        <a:cs typeface="Times New Roman" panose="02020603050405020304" pitchFamily="18" charset="0"/>
                      </a:endParaRP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100" dirty="0">
                        <a:effectLst/>
                        <a:latin typeface="Times New Roman" panose="02020603050405020304" pitchFamily="18" charset="0"/>
                        <a:cs typeface="Times New Roman" panose="02020603050405020304" pitchFamily="18" charset="0"/>
                      </a:endParaRP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93388"/>
                  </a:ext>
                </a:extLst>
              </a:tr>
              <a:tr h="360105">
                <a:tc>
                  <a:txBody>
                    <a:bodyPr/>
                    <a:lstStyle/>
                    <a:p>
                      <a:pPr algn="l"/>
                      <a:r>
                        <a:rPr lang="en-IN" sz="1100" b="0" i="0" dirty="0">
                          <a:solidFill>
                            <a:srgbClr val="000000"/>
                          </a:solidFill>
                          <a:effectLst/>
                          <a:latin typeface="Times New Roman" panose="02020603050405020304" pitchFamily="18" charset="0"/>
                          <a:cs typeface="Times New Roman" panose="02020603050405020304" pitchFamily="18" charset="0"/>
                        </a:rPr>
                        <a:t>PRODUCTCODE :</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r>
                        <a:rPr lang="en-IN" sz="1100" b="0" i="0" dirty="0">
                          <a:solidFill>
                            <a:srgbClr val="000000"/>
                          </a:solidFill>
                          <a:effectLst/>
                          <a:latin typeface="Times New Roman" panose="02020603050405020304" pitchFamily="18" charset="0"/>
                          <a:cs typeface="Times New Roman" panose="02020603050405020304" pitchFamily="18" charset="0"/>
                        </a:rPr>
                        <a:t>Code of Product</a:t>
                      </a: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en-IN" sz="1100" b="0" i="0">
                        <a:solidFill>
                          <a:srgbClr val="000000"/>
                        </a:solidFill>
                        <a:effectLst/>
                        <a:latin typeface="Times New Roman" panose="02020603050405020304" pitchFamily="18" charset="0"/>
                        <a:cs typeface="Times New Roman" panose="02020603050405020304" pitchFamily="18" charset="0"/>
                      </a:endParaRPr>
                    </a:p>
                  </a:txBody>
                  <a:tcPr marL="42492" marR="42492" marT="21246" marB="212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100" dirty="0">
                        <a:latin typeface="Times New Roman" panose="02020603050405020304" pitchFamily="18" charset="0"/>
                        <a:cs typeface="Times New Roman" panose="02020603050405020304" pitchFamily="18" charset="0"/>
                      </a:endParaRPr>
                    </a:p>
                  </a:txBody>
                  <a:tcPr marL="50991" marR="50991" marT="25495" marB="254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673810"/>
                  </a:ext>
                </a:extLst>
              </a:tr>
            </a:tbl>
          </a:graphicData>
        </a:graphic>
      </p:graphicFrame>
    </p:spTree>
    <p:extLst>
      <p:ext uri="{BB962C8B-B14F-4D97-AF65-F5344CB8AC3E}">
        <p14:creationId xmlns:p14="http://schemas.microsoft.com/office/powerpoint/2010/main" val="1800658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About Data</a:t>
            </a:r>
          </a:p>
        </p:txBody>
      </p:sp>
      <p:sp>
        <p:nvSpPr>
          <p:cNvPr id="3" name="Content Placeholder 2"/>
          <p:cNvSpPr>
            <a:spLocks noGrp="1"/>
          </p:cNvSpPr>
          <p:nvPr>
            <p:ph idx="1"/>
          </p:nvPr>
        </p:nvSpPr>
        <p:spPr>
          <a:xfrm>
            <a:off x="471947" y="1124635"/>
            <a:ext cx="8246070" cy="367972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Preview of the Data</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Shape of the Data:</a:t>
            </a:r>
          </a:p>
          <a:p>
            <a:pPr marL="0" indent="0">
              <a:buNone/>
            </a:pPr>
            <a:r>
              <a:rPr lang="en-IN" sz="1400" dirty="0">
                <a:latin typeface="Times New Roman" panose="02020603050405020304" pitchFamily="18" charset="0"/>
                <a:cs typeface="Times New Roman" panose="02020603050405020304" pitchFamily="18" charset="0"/>
              </a:rPr>
              <a:t>	No. of rows		: 2747</a:t>
            </a:r>
          </a:p>
          <a:p>
            <a:pPr marL="0" indent="0">
              <a:buNone/>
            </a:pPr>
            <a:r>
              <a:rPr lang="en-IN" sz="1400" dirty="0">
                <a:latin typeface="Times New Roman" panose="02020603050405020304" pitchFamily="18" charset="0"/>
                <a:cs typeface="Times New Roman" panose="02020603050405020304" pitchFamily="18" charset="0"/>
              </a:rPr>
              <a:t> 	No. of columns	: 20</a:t>
            </a:r>
            <a:endParaRPr lang="en-US" sz="1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0060B99-4584-C14E-97A4-8A4719238C58}"/>
              </a:ext>
            </a:extLst>
          </p:cNvPr>
          <p:cNvPicPr>
            <a:picLocks noChangeAspect="1"/>
          </p:cNvPicPr>
          <p:nvPr/>
        </p:nvPicPr>
        <p:blipFill>
          <a:blip r:embed="rId2"/>
          <a:stretch>
            <a:fillRect/>
          </a:stretch>
        </p:blipFill>
        <p:spPr>
          <a:xfrm>
            <a:off x="637658" y="1674603"/>
            <a:ext cx="7999496" cy="2062419"/>
          </a:xfrm>
          <a:prstGeom prst="rect">
            <a:avLst/>
          </a:prstGeom>
        </p:spPr>
      </p:pic>
    </p:spTree>
    <p:extLst>
      <p:ext uri="{BB962C8B-B14F-4D97-AF65-F5344CB8AC3E}">
        <p14:creationId xmlns:p14="http://schemas.microsoft.com/office/powerpoint/2010/main" val="1930377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About Data</a:t>
            </a:r>
          </a:p>
        </p:txBody>
      </p:sp>
      <p:sp>
        <p:nvSpPr>
          <p:cNvPr id="3" name="Content Placeholder 2"/>
          <p:cNvSpPr>
            <a:spLocks noGrp="1"/>
          </p:cNvSpPr>
          <p:nvPr>
            <p:ph idx="1"/>
          </p:nvPr>
        </p:nvSpPr>
        <p:spPr>
          <a:xfrm>
            <a:off x="0" y="891998"/>
            <a:ext cx="9144000" cy="425150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Info of the Data</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BCC3FD1-559A-C346-82C6-7FC15060083A}"/>
              </a:ext>
            </a:extLst>
          </p:cNvPr>
          <p:cNvPicPr>
            <a:picLocks noChangeAspect="1"/>
          </p:cNvPicPr>
          <p:nvPr/>
        </p:nvPicPr>
        <p:blipFill>
          <a:blip r:embed="rId2"/>
          <a:stretch>
            <a:fillRect/>
          </a:stretch>
        </p:blipFill>
        <p:spPr>
          <a:xfrm>
            <a:off x="378936" y="1382232"/>
            <a:ext cx="5086199" cy="3761267"/>
          </a:xfrm>
          <a:prstGeom prst="rect">
            <a:avLst/>
          </a:prstGeom>
        </p:spPr>
      </p:pic>
      <p:sp>
        <p:nvSpPr>
          <p:cNvPr id="8" name="Title 1">
            <a:extLst>
              <a:ext uri="{FF2B5EF4-FFF2-40B4-BE49-F238E27FC236}">
                <a16:creationId xmlns:a16="http://schemas.microsoft.com/office/drawing/2014/main" id="{24B2D945-9506-3543-A172-328D8E180025}"/>
              </a:ext>
            </a:extLst>
          </p:cNvPr>
          <p:cNvSpPr txBox="1">
            <a:spLocks/>
          </p:cNvSpPr>
          <p:nvPr/>
        </p:nvSpPr>
        <p:spPr>
          <a:xfrm>
            <a:off x="5348177" y="1073887"/>
            <a:ext cx="3700130" cy="394114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u="sng" dirty="0">
                <a:effectLst/>
                <a:latin typeface="Times New Roman" panose="02020603050405020304" pitchFamily="18" charset="0"/>
                <a:cs typeface="Times New Roman" panose="02020603050405020304" pitchFamily="18" charset="0"/>
              </a:rPr>
              <a:t>Shape of data set: </a:t>
            </a:r>
          </a:p>
          <a:p>
            <a:r>
              <a:rPr lang="en-IN" sz="1600" dirty="0">
                <a:effectLst/>
                <a:latin typeface="Times New Roman" panose="02020603050405020304" pitchFamily="18" charset="0"/>
                <a:cs typeface="Times New Roman" panose="02020603050405020304" pitchFamily="18" charset="0"/>
              </a:rPr>
              <a:t>	2747 Rows, 20 columns</a:t>
            </a:r>
          </a:p>
          <a:p>
            <a:endParaRPr lang="en-IN" sz="1600" dirty="0">
              <a:effectLst/>
              <a:latin typeface="Times New Roman" panose="02020603050405020304" pitchFamily="18" charset="0"/>
              <a:cs typeface="Times New Roman" panose="02020603050405020304" pitchFamily="18" charset="0"/>
            </a:endParaRPr>
          </a:p>
          <a:p>
            <a:r>
              <a:rPr lang="en-IN" sz="1600" u="sng" dirty="0">
                <a:effectLst/>
                <a:latin typeface="Times New Roman" panose="02020603050405020304" pitchFamily="18" charset="0"/>
                <a:cs typeface="Times New Roman" panose="02020603050405020304" pitchFamily="18" charset="0"/>
              </a:rPr>
              <a:t>Number of variables: </a:t>
            </a:r>
          </a:p>
          <a:p>
            <a:r>
              <a:rPr lang="en-IN" sz="1600" dirty="0">
                <a:effectLst/>
                <a:latin typeface="Times New Roman" panose="02020603050405020304" pitchFamily="18" charset="0"/>
                <a:cs typeface="Times New Roman" panose="02020603050405020304" pitchFamily="18" charset="0"/>
              </a:rPr>
              <a:t>	6 – Numeric Variables, </a:t>
            </a:r>
          </a:p>
          <a:p>
            <a:r>
              <a:rPr lang="en-IN" sz="1600" dirty="0">
                <a:effectLst/>
                <a:latin typeface="Times New Roman" panose="02020603050405020304" pitchFamily="18" charset="0"/>
                <a:cs typeface="Times New Roman" panose="02020603050405020304" pitchFamily="18" charset="0"/>
              </a:rPr>
              <a:t>	1 – datetime, </a:t>
            </a:r>
          </a:p>
          <a:p>
            <a:r>
              <a:rPr lang="en-IN" sz="1600" dirty="0">
                <a:effectLst/>
                <a:latin typeface="Times New Roman" panose="02020603050405020304" pitchFamily="18" charset="0"/>
                <a:cs typeface="Times New Roman" panose="02020603050405020304" pitchFamily="18" charset="0"/>
              </a:rPr>
              <a:t>	12 – Categorical Variables</a:t>
            </a:r>
          </a:p>
          <a:p>
            <a:endParaRPr lang="en-IN" sz="1600" dirty="0">
              <a:effectLst/>
              <a:latin typeface="Times New Roman" panose="02020603050405020304" pitchFamily="18" charset="0"/>
              <a:cs typeface="Times New Roman" panose="02020603050405020304" pitchFamily="18" charset="0"/>
            </a:endParaRPr>
          </a:p>
          <a:p>
            <a:r>
              <a:rPr lang="en-IN" sz="1600" u="sng" dirty="0">
                <a:effectLst/>
                <a:latin typeface="Times New Roman" panose="02020603050405020304" pitchFamily="18" charset="0"/>
                <a:cs typeface="Times New Roman" panose="02020603050405020304" pitchFamily="18" charset="0"/>
              </a:rPr>
              <a:t>Null Values: </a:t>
            </a:r>
          </a:p>
          <a:p>
            <a:r>
              <a:rPr lang="en-IN" sz="1600" dirty="0">
                <a:effectLst/>
                <a:latin typeface="Times New Roman" panose="02020603050405020304" pitchFamily="18" charset="0"/>
                <a:cs typeface="Times New Roman" panose="02020603050405020304" pitchFamily="18" charset="0"/>
              </a:rPr>
              <a:t>	0 null values</a:t>
            </a:r>
            <a:br>
              <a:rPr lang="en-IN" sz="1600" dirty="0">
                <a:effectLst/>
              </a:rPr>
            </a:br>
            <a:endParaRPr lang="en-IN" sz="1600" dirty="0">
              <a:effectLst/>
            </a:endParaRPr>
          </a:p>
          <a:p>
            <a:r>
              <a:rPr lang="en-IN" sz="1600" u="sng" dirty="0">
                <a:effectLst/>
                <a:latin typeface="Times New Roman" panose="02020603050405020304" pitchFamily="18" charset="0"/>
                <a:cs typeface="Times New Roman" panose="02020603050405020304" pitchFamily="18" charset="0"/>
              </a:rPr>
              <a:t>Most of the columns:  </a:t>
            </a:r>
            <a:r>
              <a:rPr lang="en-IN" sz="1600" dirty="0">
                <a:effectLst/>
                <a:latin typeface="Times New Roman" panose="02020603050405020304" pitchFamily="18" charset="0"/>
                <a:cs typeface="Times New Roman" panose="02020603050405020304" pitchFamily="18" charset="0"/>
              </a:rPr>
              <a:t>are in OBJECT data type.  </a:t>
            </a:r>
          </a:p>
          <a:p>
            <a:r>
              <a:rPr lang="en-IN" sz="1600" dirty="0">
                <a:effectLst/>
                <a:latin typeface="Times New Roman" panose="02020603050405020304" pitchFamily="18" charset="0"/>
                <a:cs typeface="Times New Roman" panose="02020603050405020304" pitchFamily="18" charset="0"/>
              </a:rPr>
              <a:t>One column ORDERDATE is in  date time format.   Rest all are in  integer or float</a:t>
            </a:r>
          </a:p>
          <a:p>
            <a:endParaRPr lang="en-US" sz="1400" dirty="0"/>
          </a:p>
        </p:txBody>
      </p:sp>
    </p:spTree>
    <p:extLst>
      <p:ext uri="{BB962C8B-B14F-4D97-AF65-F5344CB8AC3E}">
        <p14:creationId xmlns:p14="http://schemas.microsoft.com/office/powerpoint/2010/main" val="95521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Assumptions of the Data</a:t>
            </a:r>
            <a:endParaRPr lang="en-US" dirty="0"/>
          </a:p>
        </p:txBody>
      </p:sp>
      <p:sp>
        <p:nvSpPr>
          <p:cNvPr id="3" name="Content Placeholder 2"/>
          <p:cNvSpPr>
            <a:spLocks noGrp="1"/>
          </p:cNvSpPr>
          <p:nvPr>
            <p:ph idx="1"/>
          </p:nvPr>
        </p:nvSpPr>
        <p:spPr>
          <a:xfrm>
            <a:off x="471947" y="1124635"/>
            <a:ext cx="8246070" cy="3679720"/>
          </a:xfrm>
        </p:spPr>
        <p:txBody>
          <a:bodyPr>
            <a:normAutofit/>
          </a:bodyPr>
          <a:lstStyle/>
          <a:p>
            <a:pPr marL="0" indent="0">
              <a:buNone/>
            </a:pPr>
            <a:r>
              <a:rPr lang="en-IN" u="sng" dirty="0">
                <a:latin typeface="Times New Roman" panose="02020603050405020304" pitchFamily="18" charset="0"/>
                <a:cs typeface="Times New Roman" panose="02020603050405020304" pitchFamily="18" charset="0"/>
              </a:rPr>
              <a:t>DAYS_SINCE_LASTORDER:</a:t>
            </a:r>
          </a:p>
          <a:p>
            <a:r>
              <a:rPr lang="en-IN" dirty="0">
                <a:latin typeface="Times New Roman" panose="02020603050405020304" pitchFamily="18" charset="0"/>
                <a:cs typeface="Times New Roman" panose="02020603050405020304" pitchFamily="18" charset="0"/>
              </a:rPr>
              <a:t>Has not been taken into consideration for analysis, since, the cut-off day has not been provided, we cannot make an assumption.</a:t>
            </a:r>
          </a:p>
          <a:p>
            <a:r>
              <a:rPr lang="en-IN" dirty="0">
                <a:latin typeface="Times New Roman" panose="02020603050405020304" pitchFamily="18" charset="0"/>
                <a:cs typeface="Times New Roman" panose="02020603050405020304" pitchFamily="18" charset="0"/>
              </a:rPr>
              <a:t>We can drop the column if we need, since there is no analytical meaning.</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81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EDA </a:t>
            </a:r>
          </a:p>
        </p:txBody>
      </p:sp>
      <p:pic>
        <p:nvPicPr>
          <p:cNvPr id="6" name="Content Placeholder 5">
            <a:extLst>
              <a:ext uri="{FF2B5EF4-FFF2-40B4-BE49-F238E27FC236}">
                <a16:creationId xmlns:a16="http://schemas.microsoft.com/office/drawing/2014/main" id="{1B19B7E2-5CD0-3D4B-B900-510B2EB7A7ED}"/>
              </a:ext>
            </a:extLst>
          </p:cNvPr>
          <p:cNvPicPr>
            <a:picLocks noGrp="1" noChangeAspect="1"/>
          </p:cNvPicPr>
          <p:nvPr>
            <p:ph idx="1"/>
          </p:nvPr>
        </p:nvPicPr>
        <p:blipFill rotWithShape="1">
          <a:blip r:embed="rId2"/>
          <a:srcRect r="26885"/>
          <a:stretch/>
        </p:blipFill>
        <p:spPr>
          <a:xfrm>
            <a:off x="204524" y="1565238"/>
            <a:ext cx="2240964" cy="3513138"/>
          </a:xfrm>
          <a:prstGeom prst="rect">
            <a:avLst/>
          </a:prstGeom>
        </p:spPr>
      </p:pic>
      <p:pic>
        <p:nvPicPr>
          <p:cNvPr id="7" name="Picture 6">
            <a:extLst>
              <a:ext uri="{FF2B5EF4-FFF2-40B4-BE49-F238E27FC236}">
                <a16:creationId xmlns:a16="http://schemas.microsoft.com/office/drawing/2014/main" id="{41955E5F-5EDF-DA48-9E5D-0F658350F73E}"/>
              </a:ext>
            </a:extLst>
          </p:cNvPr>
          <p:cNvPicPr>
            <a:picLocks noChangeAspect="1"/>
          </p:cNvPicPr>
          <p:nvPr/>
        </p:nvPicPr>
        <p:blipFill rotWithShape="1">
          <a:blip r:embed="rId3"/>
          <a:srcRect r="34664"/>
          <a:stretch/>
        </p:blipFill>
        <p:spPr>
          <a:xfrm>
            <a:off x="3011534" y="1624540"/>
            <a:ext cx="2496131" cy="3518960"/>
          </a:xfrm>
          <a:prstGeom prst="rect">
            <a:avLst/>
          </a:prstGeom>
        </p:spPr>
      </p:pic>
      <p:pic>
        <p:nvPicPr>
          <p:cNvPr id="8" name="Picture 7">
            <a:extLst>
              <a:ext uri="{FF2B5EF4-FFF2-40B4-BE49-F238E27FC236}">
                <a16:creationId xmlns:a16="http://schemas.microsoft.com/office/drawing/2014/main" id="{C92F015F-2672-2B40-A221-DB7EBF0D3134}"/>
              </a:ext>
            </a:extLst>
          </p:cNvPr>
          <p:cNvPicPr>
            <a:picLocks noChangeAspect="1"/>
          </p:cNvPicPr>
          <p:nvPr/>
        </p:nvPicPr>
        <p:blipFill>
          <a:blip r:embed="rId4"/>
          <a:stretch>
            <a:fillRect/>
          </a:stretch>
        </p:blipFill>
        <p:spPr>
          <a:xfrm>
            <a:off x="5874707" y="1565238"/>
            <a:ext cx="2902259" cy="3578262"/>
          </a:xfrm>
          <a:prstGeom prst="rect">
            <a:avLst/>
          </a:prstGeom>
        </p:spPr>
      </p:pic>
      <p:sp>
        <p:nvSpPr>
          <p:cNvPr id="12" name="TextBox 11">
            <a:extLst>
              <a:ext uri="{FF2B5EF4-FFF2-40B4-BE49-F238E27FC236}">
                <a16:creationId xmlns:a16="http://schemas.microsoft.com/office/drawing/2014/main" id="{1DE68044-17E9-2D49-A3A4-712AF97B6019}"/>
              </a:ext>
            </a:extLst>
          </p:cNvPr>
          <p:cNvSpPr txBox="1"/>
          <p:nvPr/>
        </p:nvSpPr>
        <p:spPr>
          <a:xfrm>
            <a:off x="340360" y="1166315"/>
            <a:ext cx="211474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Univariate 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80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Words>
  <Application>Microsoft Macintosh PowerPoint</Application>
  <PresentationFormat>On-screen Show (16:9)</PresentationFormat>
  <Paragraphs>290</Paragraphs>
  <Slides>33</Slides>
  <Notes>2</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33</vt:i4>
      </vt:variant>
    </vt:vector>
  </HeadingPairs>
  <TitlesOfParts>
    <vt:vector size="48" baseType="lpstr">
      <vt:lpstr>Arial</vt:lpstr>
      <vt:lpstr>Book Antiqua</vt:lpstr>
      <vt:lpstr>Calibri</vt:lpstr>
      <vt:lpstr>Calibri Light</vt:lpstr>
      <vt:lpstr>Helvetica</vt:lpstr>
      <vt:lpstr>Open Sans</vt:lpstr>
      <vt:lpstr>Times New Roman</vt:lpstr>
      <vt:lpstr>Wingdings</vt:lpstr>
      <vt:lpstr>Office Theme</vt:lpstr>
      <vt:lpstr>1_Office Theme</vt:lpstr>
      <vt:lpstr>2_Office Theme</vt:lpstr>
      <vt:lpstr>3_Office Theme</vt:lpstr>
      <vt:lpstr>Template PresentationGO Dark</vt:lpstr>
      <vt:lpstr>4_Office Theme</vt:lpstr>
      <vt:lpstr>Microsoft Excel Worksheet</vt:lpstr>
      <vt:lpstr>SUBMITTED BY   -THILAK-</vt:lpstr>
      <vt:lpstr>Table of content</vt:lpstr>
      <vt:lpstr>Problem Statement</vt:lpstr>
      <vt:lpstr>Aim of the project</vt:lpstr>
      <vt:lpstr>Data Dictionary</vt:lpstr>
      <vt:lpstr>About Data</vt:lpstr>
      <vt:lpstr>About Data</vt:lpstr>
      <vt:lpstr>Assumptions of the Data</vt:lpstr>
      <vt:lpstr>EDA </vt:lpstr>
      <vt:lpstr>Inference</vt:lpstr>
      <vt:lpstr>EDA </vt:lpstr>
      <vt:lpstr>Inference</vt:lpstr>
      <vt:lpstr>EDA </vt:lpstr>
      <vt:lpstr>EDA </vt:lpstr>
      <vt:lpstr>Trend Analysis</vt:lpstr>
      <vt:lpstr>Insights</vt:lpstr>
      <vt:lpstr>EDA – SALES ACROSS CATG.</vt:lpstr>
      <vt:lpstr>EDA – SALES ACROSS CATG.</vt:lpstr>
      <vt:lpstr>EDA – SALES ACROSS CATG.</vt:lpstr>
      <vt:lpstr>Inference – Sales across catg.</vt:lpstr>
      <vt:lpstr>EDA – SALES ACROSS CATG.</vt:lpstr>
      <vt:lpstr>EDA – SALES ACROSS CATG.</vt:lpstr>
      <vt:lpstr>Inference &amp; Recomendation</vt:lpstr>
      <vt:lpstr>Customer Segmentation using RFM analysis</vt:lpstr>
      <vt:lpstr>RMF SEGMENTATION</vt:lpstr>
      <vt:lpstr>Workflow image</vt:lpstr>
      <vt:lpstr>Output Table Head</vt:lpstr>
      <vt:lpstr>Using the output excel file from KNIME, RFM was clustered using  Pivot table</vt:lpstr>
      <vt:lpstr>Best Customers</vt:lpstr>
      <vt:lpstr>Verge of Churning Customers</vt:lpstr>
      <vt:lpstr>Loyal Customers</vt:lpstr>
      <vt:lpstr>Lost Customers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2022-05-25T08:20:44Z</dcterms:modified>
</cp:coreProperties>
</file>